
<file path=[Content_Types].xml><?xml version="1.0" encoding="utf-8"?>
<Types xmlns="http://schemas.openxmlformats.org/package/2006/content-types">
  <Default Extension="glb" ContentType="model/gltf.binary"/>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69" r:id="rId3"/>
    <p:sldId id="298" r:id="rId4"/>
    <p:sldId id="257" r:id="rId5"/>
    <p:sldId id="300" r:id="rId6"/>
    <p:sldId id="262" r:id="rId7"/>
    <p:sldId id="271" r:id="rId8"/>
    <p:sldId id="334" r:id="rId9"/>
    <p:sldId id="335" r:id="rId10"/>
    <p:sldId id="307" r:id="rId11"/>
    <p:sldId id="294" r:id="rId12"/>
    <p:sldId id="261" r:id="rId13"/>
    <p:sldId id="295" r:id="rId14"/>
    <p:sldId id="308" r:id="rId15"/>
    <p:sldId id="296" r:id="rId16"/>
    <p:sldId id="268" r:id="rId17"/>
    <p:sldId id="337" r:id="rId18"/>
    <p:sldId id="278" r:id="rId19"/>
    <p:sldId id="338" r:id="rId20"/>
    <p:sldId id="279" r:id="rId21"/>
    <p:sldId id="340" r:id="rId22"/>
    <p:sldId id="341" r:id="rId23"/>
    <p:sldId id="342" r:id="rId24"/>
    <p:sldId id="343" r:id="rId25"/>
    <p:sldId id="356" r:id="rId26"/>
    <p:sldId id="345" r:id="rId27"/>
    <p:sldId id="357" r:id="rId28"/>
    <p:sldId id="358" r:id="rId29"/>
    <p:sldId id="346" r:id="rId30"/>
    <p:sldId id="347" r:id="rId31"/>
    <p:sldId id="348" r:id="rId32"/>
    <p:sldId id="349" r:id="rId33"/>
    <p:sldId id="350" r:id="rId34"/>
    <p:sldId id="351" r:id="rId35"/>
    <p:sldId id="352" r:id="rId36"/>
    <p:sldId id="355" r:id="rId37"/>
    <p:sldId id="359" r:id="rId38"/>
    <p:sldId id="360" r:id="rId39"/>
    <p:sldId id="361" r:id="rId40"/>
    <p:sldId id="309" r:id="rId41"/>
    <p:sldId id="310" r:id="rId42"/>
    <p:sldId id="311" r:id="rId43"/>
    <p:sldId id="312" r:id="rId44"/>
    <p:sldId id="313" r:id="rId45"/>
    <p:sldId id="362" r:id="rId46"/>
    <p:sldId id="314" r:id="rId47"/>
    <p:sldId id="316" r:id="rId48"/>
    <p:sldId id="366" r:id="rId49"/>
    <p:sldId id="363" r:id="rId50"/>
    <p:sldId id="364" r:id="rId51"/>
    <p:sldId id="367" r:id="rId52"/>
    <p:sldId id="302" r:id="rId53"/>
    <p:sldId id="303" r:id="rId54"/>
    <p:sldId id="336" r:id="rId55"/>
    <p:sldId id="368" r:id="rId56"/>
    <p:sldId id="369" r:id="rId57"/>
    <p:sldId id="370" r:id="rId58"/>
    <p:sldId id="371" r:id="rId59"/>
    <p:sldId id="372" r:id="rId60"/>
    <p:sldId id="373" r:id="rId61"/>
    <p:sldId id="30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4"/>
      </p:cViewPr>
      <p:guideLst>
        <p:guide orient="horz" pos="43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presProps" Target="pres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A484E-A9D8-4571-BC1D-026DBA071E8D}" type="doc">
      <dgm:prSet loTypeId="urn:microsoft.com/office/officeart/2005/8/layout/process1" loCatId="process" qsTypeId="urn:microsoft.com/office/officeart/2005/8/quickstyle/simple1" qsCatId="simple" csTypeId="urn:microsoft.com/office/officeart/2005/8/colors/accent1_2" csCatId="accent1" phldr="1"/>
      <dgm:spPr/>
    </dgm:pt>
    <dgm:pt modelId="{C5F2089B-996A-4C05-B005-123DD8CABD2C}" type="pres">
      <dgm:prSet presAssocID="{F07A484E-A9D8-4571-BC1D-026DBA071E8D}" presName="Name0" presStyleCnt="0">
        <dgm:presLayoutVars>
          <dgm:dir/>
          <dgm:resizeHandles val="exact"/>
        </dgm:presLayoutVars>
      </dgm:prSet>
      <dgm:spPr/>
    </dgm:pt>
  </dgm:ptLst>
  <dgm:cxnLst>
    <dgm:cxn modelId="{79842356-2CBA-4A55-AFE9-B2590ABF23C9}" type="presOf" srcId="{F07A484E-A9D8-4571-BC1D-026DBA071E8D}" destId="{C5F2089B-996A-4C05-B005-123DD8CABD2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5086E-F1A4-42FB-8F50-8D7C746A28C3}" type="doc">
      <dgm:prSet loTypeId="urn:microsoft.com/office/officeart/2005/8/layout/chevronAccent+Icon" loCatId="officeonline" qsTypeId="urn:microsoft.com/office/officeart/2005/8/quickstyle/simple1" qsCatId="simple" csTypeId="urn:microsoft.com/office/officeart/2005/8/colors/accent1_2" csCatId="accent1" phldr="0"/>
      <dgm:spPr/>
    </dgm:pt>
    <dgm:pt modelId="{FBEC564F-818C-4977-ACD0-2221F6712D55}" type="pres">
      <dgm:prSet presAssocID="{4AD5086E-F1A4-42FB-8F50-8D7C746A28C3}" presName="Name0" presStyleCnt="0">
        <dgm:presLayoutVars>
          <dgm:dir/>
          <dgm:resizeHandles val="exact"/>
        </dgm:presLayoutVars>
      </dgm:prSet>
      <dgm:spPr/>
    </dgm:pt>
  </dgm:ptLst>
  <dgm:cxnLst>
    <dgm:cxn modelId="{80FF83C7-06B6-4492-9137-880C3560908A}" type="presOf" srcId="{4AD5086E-F1A4-42FB-8F50-8D7C746A28C3}" destId="{FBEC564F-818C-4977-ACD0-2221F6712D55}" srcOrd="0"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ED332-0D33-4379-83E2-0E4039A926FE}"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5B43192B-09FD-4E2B-AD86-59A67400CF05}">
      <dgm:prSet/>
      <dgm:spPr/>
      <dgm:t>
        <a:bodyPr/>
        <a:lstStyle/>
        <a:p>
          <a:pPr rtl="0"/>
          <a:r>
            <a:rPr lang="en-US" dirty="0"/>
            <a:t>If he Transfers the goods to Principal on Completion then the requirement of Compliance ITC 04 is to be done by Principal Supply of Yarn on Instruction of Principal</a:t>
          </a:r>
          <a:endParaRPr lang="en-IN" dirty="0"/>
        </a:p>
      </dgm:t>
    </dgm:pt>
    <dgm:pt modelId="{46B7993E-DD4D-45B1-BCD0-23EC76FA0B50}" type="parTrans" cxnId="{082AEC67-20D6-4BF4-BA59-2A3521BE90A1}">
      <dgm:prSet/>
      <dgm:spPr/>
      <dgm:t>
        <a:bodyPr/>
        <a:lstStyle/>
        <a:p>
          <a:endParaRPr lang="en-US"/>
        </a:p>
      </dgm:t>
    </dgm:pt>
    <dgm:pt modelId="{11198E85-0921-43DC-B59D-69DFD3054C76}" type="sibTrans" cxnId="{082AEC67-20D6-4BF4-BA59-2A3521BE90A1}">
      <dgm:prSet/>
      <dgm:spPr/>
      <dgm:t>
        <a:bodyPr/>
        <a:lstStyle/>
        <a:p>
          <a:endParaRPr lang="en-US"/>
        </a:p>
      </dgm:t>
    </dgm:pt>
    <dgm:pt modelId="{33AFFC76-3796-458D-ADC7-F1D6AF877FA5}" type="pres">
      <dgm:prSet presAssocID="{E3FED332-0D33-4379-83E2-0E4039A926FE}" presName="Name0" presStyleCnt="0">
        <dgm:presLayoutVars>
          <dgm:dir/>
          <dgm:resizeHandles val="exact"/>
        </dgm:presLayoutVars>
      </dgm:prSet>
      <dgm:spPr/>
    </dgm:pt>
    <dgm:pt modelId="{4483D409-7ED9-4E7C-A53B-6603AAF7BF8F}" type="pres">
      <dgm:prSet presAssocID="{5B43192B-09FD-4E2B-AD86-59A67400CF05}" presName="node" presStyleLbl="node1" presStyleIdx="0" presStyleCnt="1" custLinFactX="15979" custLinFactY="-300000" custLinFactNeighborX="100000" custLinFactNeighborY="-303877">
        <dgm:presLayoutVars>
          <dgm:bulletEnabled val="1"/>
        </dgm:presLayoutVars>
      </dgm:prSet>
      <dgm:spPr/>
    </dgm:pt>
  </dgm:ptLst>
  <dgm:cxnLst>
    <dgm:cxn modelId="{6354A52C-FEF5-49E3-B824-037C6069EE94}" type="presOf" srcId="{E3FED332-0D33-4379-83E2-0E4039A926FE}" destId="{33AFFC76-3796-458D-ADC7-F1D6AF877FA5}" srcOrd="0" destOrd="0" presId="urn:microsoft.com/office/officeart/2005/8/layout/process1"/>
    <dgm:cxn modelId="{082AEC67-20D6-4BF4-BA59-2A3521BE90A1}" srcId="{E3FED332-0D33-4379-83E2-0E4039A926FE}" destId="{5B43192B-09FD-4E2B-AD86-59A67400CF05}" srcOrd="0" destOrd="0" parTransId="{46B7993E-DD4D-45B1-BCD0-23EC76FA0B50}" sibTransId="{11198E85-0921-43DC-B59D-69DFD3054C76}"/>
    <dgm:cxn modelId="{70CEA3E8-5672-4571-934A-A87B588D923B}" type="presOf" srcId="{5B43192B-09FD-4E2B-AD86-59A67400CF05}" destId="{4483D409-7ED9-4E7C-A53B-6603AAF7BF8F}" srcOrd="0" destOrd="0" presId="urn:microsoft.com/office/officeart/2005/8/layout/process1"/>
    <dgm:cxn modelId="{99889CD2-2560-4E10-9D1A-87B696EBD70D}" type="presParOf" srcId="{33AFFC76-3796-458D-ADC7-F1D6AF877FA5}" destId="{4483D409-7ED9-4E7C-A53B-6603AAF7BF8F}"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C2E85-86D6-493C-B189-E9B95CB9B8DE}"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07696DA0-28DB-45EC-B5BA-C014AC404D24}">
      <dgm:prSet/>
      <dgm:spPr/>
      <dgm:t>
        <a:bodyPr/>
        <a:lstStyle/>
        <a:p>
          <a:pPr rtl="0"/>
          <a:r>
            <a:rPr lang="en-US"/>
            <a:t>If the Job Worker Sells the finished goods to Customers directly ITC 04 Compliance is to be done by Job Workers</a:t>
          </a:r>
          <a:endParaRPr lang="en-IN"/>
        </a:p>
      </dgm:t>
    </dgm:pt>
    <dgm:pt modelId="{BD30382B-14AA-45EC-A400-4DCBD56F6D48}" type="parTrans" cxnId="{50945C80-16A9-40F2-A28E-25C19D53DDF0}">
      <dgm:prSet/>
      <dgm:spPr/>
      <dgm:t>
        <a:bodyPr/>
        <a:lstStyle/>
        <a:p>
          <a:endParaRPr lang="en-US"/>
        </a:p>
      </dgm:t>
    </dgm:pt>
    <dgm:pt modelId="{A5D93229-4489-426C-A127-484B04C2B947}" type="sibTrans" cxnId="{50945C80-16A9-40F2-A28E-25C19D53DDF0}">
      <dgm:prSet/>
      <dgm:spPr/>
      <dgm:t>
        <a:bodyPr/>
        <a:lstStyle/>
        <a:p>
          <a:endParaRPr lang="en-US"/>
        </a:p>
      </dgm:t>
    </dgm:pt>
    <dgm:pt modelId="{54F7FE66-3C81-4A6F-ABE7-C9E5572517FE}" type="pres">
      <dgm:prSet presAssocID="{44CC2E85-86D6-493C-B189-E9B95CB9B8DE}" presName="Name0" presStyleCnt="0">
        <dgm:presLayoutVars>
          <dgm:dir/>
          <dgm:resizeHandles val="exact"/>
        </dgm:presLayoutVars>
      </dgm:prSet>
      <dgm:spPr/>
    </dgm:pt>
    <dgm:pt modelId="{4B56931F-F25D-4E7F-8348-064A52EA028E}" type="pres">
      <dgm:prSet presAssocID="{07696DA0-28DB-45EC-B5BA-C014AC404D24}" presName="node" presStyleLbl="node1" presStyleIdx="0" presStyleCnt="1" custScaleX="84199" custScaleY="50207">
        <dgm:presLayoutVars>
          <dgm:bulletEnabled val="1"/>
        </dgm:presLayoutVars>
      </dgm:prSet>
      <dgm:spPr/>
    </dgm:pt>
  </dgm:ptLst>
  <dgm:cxnLst>
    <dgm:cxn modelId="{50945C80-16A9-40F2-A28E-25C19D53DDF0}" srcId="{44CC2E85-86D6-493C-B189-E9B95CB9B8DE}" destId="{07696DA0-28DB-45EC-B5BA-C014AC404D24}" srcOrd="0" destOrd="0" parTransId="{BD30382B-14AA-45EC-A400-4DCBD56F6D48}" sibTransId="{A5D93229-4489-426C-A127-484B04C2B947}"/>
    <dgm:cxn modelId="{AD00DD8F-B3B0-4D6B-9583-C197F8C0A12B}" type="presOf" srcId="{07696DA0-28DB-45EC-B5BA-C014AC404D24}" destId="{4B56931F-F25D-4E7F-8348-064A52EA028E}" srcOrd="0" destOrd="0" presId="urn:microsoft.com/office/officeart/2005/8/layout/process1"/>
    <dgm:cxn modelId="{BC1549AE-F7CD-435E-9D9D-BA49ACFB7E31}" type="presOf" srcId="{44CC2E85-86D6-493C-B189-E9B95CB9B8DE}" destId="{54F7FE66-3C81-4A6F-ABE7-C9E5572517FE}" srcOrd="0" destOrd="0" presId="urn:microsoft.com/office/officeart/2005/8/layout/process1"/>
    <dgm:cxn modelId="{A237C9A8-7C29-44A2-AEFD-DADA0275E9EA}" type="presParOf" srcId="{54F7FE66-3C81-4A6F-ABE7-C9E5572517FE}" destId="{4B56931F-F25D-4E7F-8348-064A52EA028E}"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3D409-7ED9-4E7C-A53B-6603AAF7BF8F}">
      <dsp:nvSpPr>
        <dsp:cNvPr id="0" name=""/>
        <dsp:cNvSpPr/>
      </dsp:nvSpPr>
      <dsp:spPr>
        <a:xfrm>
          <a:off x="4655" y="0"/>
          <a:ext cx="4762307" cy="843376"/>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If he Transfers the goods to Principal on Completion then the requirement of Compliance ITC 04 is to be done by Principal Supply of Yarn on Instruction of Principal</a:t>
          </a:r>
          <a:endParaRPr lang="en-IN" sz="1500" kern="1200" dirty="0"/>
        </a:p>
      </dsp:txBody>
      <dsp:txXfrm>
        <a:off x="29357" y="24702"/>
        <a:ext cx="4712903" cy="793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6931F-F25D-4E7F-8348-064A52EA028E}">
      <dsp:nvSpPr>
        <dsp:cNvPr id="0" name=""/>
        <dsp:cNvSpPr/>
      </dsp:nvSpPr>
      <dsp:spPr>
        <a:xfrm>
          <a:off x="239431" y="143695"/>
          <a:ext cx="2551720" cy="912938"/>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If the Job Worker Sells the finished goods to Customers directly ITC 04 Compliance is to be done by Job Workers</a:t>
          </a:r>
          <a:endParaRPr lang="en-IN" sz="1400" kern="1200"/>
        </a:p>
      </dsp:txBody>
      <dsp:txXfrm>
        <a:off x="266170" y="170434"/>
        <a:ext cx="2498242" cy="859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6/14/2024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016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781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058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23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588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89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921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675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94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167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6/14/2024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2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6/14/2024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5683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jpg" /><Relationship Id="rId1" Type="http://schemas.openxmlformats.org/officeDocument/2006/relationships/slideLayout" Target="../slideLayouts/slideLayout7.xml" /><Relationship Id="rId5" Type="http://schemas.openxmlformats.org/officeDocument/2006/relationships/image" Target="../media/image14.jpg" /><Relationship Id="rId4" Type="http://schemas.openxmlformats.org/officeDocument/2006/relationships/image" Target="../media/image13.sv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Layout" Target="../slideLayouts/slideLayout7.xml" /><Relationship Id="rId5" Type="http://schemas.openxmlformats.org/officeDocument/2006/relationships/image" Target="../media/image6.jpg" /><Relationship Id="rId4" Type="http://schemas.openxmlformats.org/officeDocument/2006/relationships/image" Target="../media/image5.jpe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hyperlink" Target="mailto:Rs.120000@5%25" TargetMode="Externa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xml" /><Relationship Id="rId13" Type="http://schemas.openxmlformats.org/officeDocument/2006/relationships/diagramLayout" Target="../diagrams/layout3.xml" /><Relationship Id="rId18" Type="http://schemas.openxmlformats.org/officeDocument/2006/relationships/diagramLayout" Target="../diagrams/layout4.xml" /><Relationship Id="rId3" Type="http://schemas.openxmlformats.org/officeDocument/2006/relationships/diagramLayout" Target="../diagrams/layout1.xml" /><Relationship Id="rId21" Type="http://schemas.microsoft.com/office/2007/relationships/diagramDrawing" Target="../diagrams/drawing4.xml" /><Relationship Id="rId7" Type="http://schemas.openxmlformats.org/officeDocument/2006/relationships/diagramData" Target="../diagrams/data2.xml" /><Relationship Id="rId12" Type="http://schemas.openxmlformats.org/officeDocument/2006/relationships/diagramData" Target="../diagrams/data3.xml" /><Relationship Id="rId17" Type="http://schemas.openxmlformats.org/officeDocument/2006/relationships/diagramData" Target="../diagrams/data4.xml" /><Relationship Id="rId2" Type="http://schemas.openxmlformats.org/officeDocument/2006/relationships/diagramData" Target="../diagrams/data1.xml" /><Relationship Id="rId16" Type="http://schemas.microsoft.com/office/2007/relationships/diagramDrawing" Target="../diagrams/drawing3.xml" /><Relationship Id="rId20" Type="http://schemas.openxmlformats.org/officeDocument/2006/relationships/diagramColors" Target="../diagrams/colors4.xml" /><Relationship Id="rId1" Type="http://schemas.openxmlformats.org/officeDocument/2006/relationships/slideLayout" Target="../slideLayouts/slideLayout7.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5" Type="http://schemas.openxmlformats.org/officeDocument/2006/relationships/diagramColors" Target="../diagrams/colors3.xml" /><Relationship Id="rId10" Type="http://schemas.openxmlformats.org/officeDocument/2006/relationships/diagramColors" Target="../diagrams/colors2.xml" /><Relationship Id="rId19" Type="http://schemas.openxmlformats.org/officeDocument/2006/relationships/diagramQuickStyle" Target="../diagrams/quickStyle4.xml" /><Relationship Id="rId4" Type="http://schemas.openxmlformats.org/officeDocument/2006/relationships/diagramQuickStyle" Target="../diagrams/quickStyle1.xml" /><Relationship Id="rId9" Type="http://schemas.openxmlformats.org/officeDocument/2006/relationships/diagramQuickStyle" Target="../diagrams/quickStyle2.xml" /><Relationship Id="rId14" Type="http://schemas.openxmlformats.org/officeDocument/2006/relationships/diagramQuickStyle" Target="../diagrams/quickStyle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3" Type="http://schemas.openxmlformats.org/officeDocument/2006/relationships/image" Target="../media/image24.png" /><Relationship Id="rId2" Type="http://schemas.microsoft.com/office/2017/06/relationships/model3d" Target="../media/model3d1.glb" /><Relationship Id="rId1" Type="http://schemas.openxmlformats.org/officeDocument/2006/relationships/slideLayout" Target="../slideLayouts/slideLayout7.xml" /><Relationship Id="rId4" Type="http://schemas.openxmlformats.org/officeDocument/2006/relationships/image" Target="../media/image24.pn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2" Type="http://schemas.openxmlformats.org/officeDocument/2006/relationships/image" Target="../media/image25.jfif"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8.xml" /></Relationships>
</file>

<file path=ppt/slides/_rels/slide58.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8.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0F360F-E157-4CC8-4B87-5D2EE66AD547}"/>
              </a:ext>
            </a:extLst>
          </p:cNvPr>
          <p:cNvSpPr>
            <a:spLocks noGrp="1"/>
          </p:cNvSpPr>
          <p:nvPr>
            <p:ph type="subTitle" idx="4294967295"/>
          </p:nvPr>
        </p:nvSpPr>
        <p:spPr>
          <a:xfrm>
            <a:off x="3554413" y="5388897"/>
            <a:ext cx="8637587" cy="977900"/>
          </a:xfrm>
        </p:spPr>
        <p:txBody>
          <a:bodyPr/>
          <a:lstStyle/>
          <a:p>
            <a:pPr marL="0" indent="0" algn="r">
              <a:buNone/>
            </a:pPr>
            <a:r>
              <a:rPr lang="en-IN" sz="2400" dirty="0">
                <a:solidFill>
                  <a:schemeClr val="accent2">
                    <a:lumMod val="50000"/>
                  </a:schemeClr>
                </a:solidFill>
              </a:rPr>
              <a:t>CA Anup Kumar Luharuka</a:t>
            </a:r>
          </a:p>
          <a:p>
            <a:endParaRPr lang="en-IN" dirty="0"/>
          </a:p>
        </p:txBody>
      </p:sp>
      <p:pic>
        <p:nvPicPr>
          <p:cNvPr id="5" name="Picture 4" descr="A group of spools of thread&#10;&#10;Description automatically generated">
            <a:extLst>
              <a:ext uri="{FF2B5EF4-FFF2-40B4-BE49-F238E27FC236}">
                <a16:creationId xmlns:a16="http://schemas.microsoft.com/office/drawing/2014/main" id="{F3B6BAF7-F693-02D4-BA5E-E88E411EB31A}"/>
              </a:ext>
            </a:extLst>
          </p:cNvPr>
          <p:cNvPicPr>
            <a:picLocks noChangeAspect="1"/>
          </p:cNvPicPr>
          <p:nvPr/>
        </p:nvPicPr>
        <p:blipFill>
          <a:blip r:embed="rId2"/>
          <a:stretch>
            <a:fillRect/>
          </a:stretch>
        </p:blipFill>
        <p:spPr>
          <a:xfrm>
            <a:off x="0" y="0"/>
            <a:ext cx="12192000" cy="4872703"/>
          </a:xfrm>
          <a:prstGeom prst="rect">
            <a:avLst/>
          </a:prstGeom>
        </p:spPr>
      </p:pic>
    </p:spTree>
    <p:extLst>
      <p:ext uri="{BB962C8B-B14F-4D97-AF65-F5344CB8AC3E}">
        <p14:creationId xmlns:p14="http://schemas.microsoft.com/office/powerpoint/2010/main" val="330464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133C-6A07-C870-06B8-317625D900D1}"/>
              </a:ext>
            </a:extLst>
          </p:cNvPr>
          <p:cNvSpPr>
            <a:spLocks noGrp="1"/>
          </p:cNvSpPr>
          <p:nvPr>
            <p:ph type="title" idx="4294967295"/>
          </p:nvPr>
        </p:nvSpPr>
        <p:spPr>
          <a:xfrm>
            <a:off x="0" y="609600"/>
            <a:ext cx="8596313" cy="773113"/>
          </a:xfrm>
        </p:spPr>
        <p:txBody>
          <a:bodyPr>
            <a:normAutofit fontScale="90000"/>
          </a:bodyPr>
          <a:lstStyle/>
          <a:p>
            <a:r>
              <a:rPr lang="en-IN" dirty="0">
                <a:solidFill>
                  <a:schemeClr val="accent2">
                    <a:lumMod val="50000"/>
                  </a:schemeClr>
                </a:solidFill>
                <a:latin typeface="Times New Roman" panose="02020603050405020304" pitchFamily="18" charset="0"/>
                <a:cs typeface="Times New Roman" panose="02020603050405020304" pitchFamily="18" charset="0"/>
              </a:rPr>
              <a:t>Inversion in Textile Industry</a:t>
            </a:r>
            <a:br>
              <a:rPr lang="en-IN" dirty="0">
                <a:solidFill>
                  <a:schemeClr val="accent2">
                    <a:lumMod val="50000"/>
                  </a:schemeClr>
                </a:solidFill>
              </a:rPr>
            </a:br>
            <a:endParaRPr lang="en-IN" dirty="0">
              <a:solidFill>
                <a:schemeClr val="accent2">
                  <a:lumMod val="50000"/>
                </a:schemeClr>
              </a:solidFill>
            </a:endParaRPr>
          </a:p>
        </p:txBody>
      </p:sp>
      <p:sp>
        <p:nvSpPr>
          <p:cNvPr id="3" name="Content Placeholder 2">
            <a:extLst>
              <a:ext uri="{FF2B5EF4-FFF2-40B4-BE49-F238E27FC236}">
                <a16:creationId xmlns:a16="http://schemas.microsoft.com/office/drawing/2014/main" id="{9ABCD9B5-603F-4E5D-F4DE-354864713354}"/>
              </a:ext>
            </a:extLst>
          </p:cNvPr>
          <p:cNvSpPr>
            <a:spLocks noGrp="1"/>
          </p:cNvSpPr>
          <p:nvPr>
            <p:ph idx="4294967295"/>
          </p:nvPr>
        </p:nvSpPr>
        <p:spPr>
          <a:xfrm>
            <a:off x="82550" y="1370806"/>
            <a:ext cx="6013450" cy="4116387"/>
          </a:xfrm>
        </p:spPr>
        <p:txBody>
          <a:bodyPr>
            <a:normAutofit lnSpcReduction="10000"/>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Textile Industry witnesses higher rate of GST Being Charged on Inputs (5% 12%,18%) than the rate on GST On Output (5%) due to which there is accumulation of ITC in the ECL Of Supplier</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main </a:t>
            </a:r>
            <a:r>
              <a:rPr lang="en-IN" dirty="0">
                <a:solidFill>
                  <a:schemeClr val="tx1">
                    <a:lumMod val="95000"/>
                    <a:lumOff val="5000"/>
                  </a:schemeClr>
                </a:solidFill>
                <a:latin typeface="Times New Roman" panose="02020603050405020304" pitchFamily="18" charset="0"/>
                <a:cs typeface="Times New Roman" panose="02020603050405020304" pitchFamily="18" charset="0"/>
              </a:rPr>
              <a:t>Problem is </a:t>
            </a:r>
            <a:r>
              <a:rPr lang="en-IN" dirty="0">
                <a:latin typeface="Times New Roman" panose="02020603050405020304" pitchFamily="18" charset="0"/>
                <a:cs typeface="Times New Roman" panose="02020603050405020304" pitchFamily="18" charset="0"/>
              </a:rPr>
              <a:t>Blockage of Working Capital.</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 Order to Solve this issue, The government Provides Refund to The Textile Industry based on Inverted Duty Structure as per Section 54 (3)(ii) CGST Act,2017.</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Amount of Maximum Refund that can be granted is calculated as per Rule 89(5) of CGST Rules,2017</a:t>
            </a:r>
          </a:p>
        </p:txBody>
      </p:sp>
      <p:pic>
        <p:nvPicPr>
          <p:cNvPr id="5" name="Picture 4">
            <a:extLst>
              <a:ext uri="{FF2B5EF4-FFF2-40B4-BE49-F238E27FC236}">
                <a16:creationId xmlns:a16="http://schemas.microsoft.com/office/drawing/2014/main" id="{FB7EC25C-D690-ECDC-B969-40EAE17B1251}"/>
              </a:ext>
            </a:extLst>
          </p:cNvPr>
          <p:cNvPicPr>
            <a:picLocks noChangeAspect="1"/>
          </p:cNvPicPr>
          <p:nvPr/>
        </p:nvPicPr>
        <p:blipFill>
          <a:blip r:embed="rId2"/>
          <a:stretch>
            <a:fillRect/>
          </a:stretch>
        </p:blipFill>
        <p:spPr>
          <a:xfrm>
            <a:off x="6485906" y="996043"/>
            <a:ext cx="5070323" cy="4386733"/>
          </a:xfrm>
          <a:prstGeom prst="rect">
            <a:avLst/>
          </a:prstGeom>
        </p:spPr>
      </p:pic>
    </p:spTree>
    <p:extLst>
      <p:ext uri="{BB962C8B-B14F-4D97-AF65-F5344CB8AC3E}">
        <p14:creationId xmlns:p14="http://schemas.microsoft.com/office/powerpoint/2010/main" val="301522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8">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 name="Title 1">
            <a:extLst>
              <a:ext uri="{FF2B5EF4-FFF2-40B4-BE49-F238E27FC236}">
                <a16:creationId xmlns:a16="http://schemas.microsoft.com/office/drawing/2014/main" id="{EF6BDE90-2492-58B4-D303-736382D17368}"/>
              </a:ext>
            </a:extLst>
          </p:cNvPr>
          <p:cNvSpPr>
            <a:spLocks noGrp="1"/>
          </p:cNvSpPr>
          <p:nvPr>
            <p:ph type="title" idx="4294967295"/>
          </p:nvPr>
        </p:nvSpPr>
        <p:spPr>
          <a:xfrm>
            <a:off x="1355636" y="1685663"/>
            <a:ext cx="5525305" cy="2367221"/>
          </a:xfrm>
        </p:spPr>
        <p:txBody>
          <a:bodyPr vert="horz" lIns="91440" tIns="45720" rIns="91440" bIns="0" rtlCol="0" anchor="b">
            <a:noAutofit/>
          </a:bodyPr>
          <a:lstStyle/>
          <a:p>
            <a:pPr algn="ctr"/>
            <a:r>
              <a:rPr lang="en-US" sz="4400" dirty="0">
                <a:latin typeface="Times New Roman" panose="02020603050405020304" pitchFamily="18" charset="0"/>
                <a:cs typeface="Times New Roman" panose="02020603050405020304" pitchFamily="18" charset="0"/>
              </a:rPr>
              <a:t>INVERTED DUTY STRUCTURE IN TEXTILE-STILL PROBLEM PERSISTS??</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cxnSp>
        <p:nvCxnSpPr>
          <p:cNvPr id="20" name="Straight Connector 22">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4">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6" name="Rectangle 25">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hirt">
            <a:extLst>
              <a:ext uri="{FF2B5EF4-FFF2-40B4-BE49-F238E27FC236}">
                <a16:creationId xmlns:a16="http://schemas.microsoft.com/office/drawing/2014/main" id="{E92CCFCC-B645-2732-AD13-4ED9723E3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6373" y="1649879"/>
            <a:ext cx="2799103" cy="2799103"/>
          </a:xfrm>
          <a:prstGeom prst="rect">
            <a:avLst/>
          </a:prstGeom>
        </p:spPr>
      </p:pic>
      <p:pic>
        <p:nvPicPr>
          <p:cNvPr id="31" name="Picture 30">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4" name="Picture 23" descr="A person with a question mark&#10;&#10;Description automatically generated">
            <a:extLst>
              <a:ext uri="{FF2B5EF4-FFF2-40B4-BE49-F238E27FC236}">
                <a16:creationId xmlns:a16="http://schemas.microsoft.com/office/drawing/2014/main" id="{D67FDA9B-EE64-4C96-1E1C-A6324715A5CB}"/>
              </a:ext>
            </a:extLst>
          </p:cNvPr>
          <p:cNvPicPr>
            <a:picLocks noChangeAspect="1"/>
          </p:cNvPicPr>
          <p:nvPr/>
        </p:nvPicPr>
        <p:blipFill>
          <a:blip r:embed="rId5"/>
          <a:stretch>
            <a:fillRect/>
          </a:stretch>
        </p:blipFill>
        <p:spPr>
          <a:xfrm>
            <a:off x="1211011" y="4072446"/>
            <a:ext cx="5525305" cy="1409700"/>
          </a:xfrm>
          <a:prstGeom prst="rect">
            <a:avLst/>
          </a:prstGeom>
        </p:spPr>
      </p:pic>
    </p:spTree>
    <p:extLst>
      <p:ext uri="{BB962C8B-B14F-4D97-AF65-F5344CB8AC3E}">
        <p14:creationId xmlns:p14="http://schemas.microsoft.com/office/powerpoint/2010/main" val="264175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453C-996A-D5B1-FAAE-3873175E815B}"/>
              </a:ext>
            </a:extLst>
          </p:cNvPr>
          <p:cNvSpPr>
            <a:spLocks noGrp="1"/>
          </p:cNvSpPr>
          <p:nvPr>
            <p:ph type="title" idx="4294967295"/>
          </p:nvPr>
        </p:nvSpPr>
        <p:spPr>
          <a:xfrm>
            <a:off x="0" y="609600"/>
            <a:ext cx="12019934" cy="750888"/>
          </a:xfrm>
        </p:spPr>
        <p:txBody>
          <a:bodyPr/>
          <a:lstStyle/>
          <a:p>
            <a:pPr algn="ctr"/>
            <a:r>
              <a:rPr lang="en-IN" dirty="0">
                <a:latin typeface="Times New Roman" panose="02020603050405020304" pitchFamily="18" charset="0"/>
                <a:cs typeface="Times New Roman" panose="02020603050405020304" pitchFamily="18" charset="0"/>
              </a:rPr>
              <a:t>Section 54(3)</a:t>
            </a:r>
          </a:p>
        </p:txBody>
      </p:sp>
      <p:sp>
        <p:nvSpPr>
          <p:cNvPr id="3" name="Content Placeholder 2">
            <a:extLst>
              <a:ext uri="{FF2B5EF4-FFF2-40B4-BE49-F238E27FC236}">
                <a16:creationId xmlns:a16="http://schemas.microsoft.com/office/drawing/2014/main" id="{CBE5FE17-E175-8749-B056-6CBDC3A25DB1}"/>
              </a:ext>
            </a:extLst>
          </p:cNvPr>
          <p:cNvSpPr>
            <a:spLocks noGrp="1"/>
          </p:cNvSpPr>
          <p:nvPr>
            <p:ph idx="4294967295"/>
          </p:nvPr>
        </p:nvSpPr>
        <p:spPr>
          <a:xfrm>
            <a:off x="-1" y="1360488"/>
            <a:ext cx="12019935" cy="4681537"/>
          </a:xfrm>
        </p:spPr>
        <p:txBody>
          <a:bodyPr>
            <a:normAutofit fontScale="92500" lnSpcReduction="10000"/>
          </a:bodyPr>
          <a:lstStyle/>
          <a:p>
            <a:pPr marL="0" indent="0" algn="ctr">
              <a:lnSpc>
                <a:spcPct val="100000"/>
              </a:lnSpc>
              <a:spcBef>
                <a:spcPct val="0"/>
              </a:spcBef>
              <a:buNone/>
            </a:pPr>
            <a:r>
              <a:rPr lang="en-US" dirty="0">
                <a:latin typeface="Times New Roman" panose="02020603050405020304" pitchFamily="18" charset="0"/>
                <a:cs typeface="Times New Roman" panose="02020603050405020304" pitchFamily="18" charset="0"/>
              </a:rPr>
              <a:t>Subject to the provisions of sub-section (10), a registered person may claim refund of any unutilized input tax credit at the end of any tax period:</a:t>
            </a:r>
          </a:p>
          <a:p>
            <a:pPr marL="0" indent="0" algn="ctr">
              <a:lnSpc>
                <a:spcPct val="100000"/>
              </a:lnSpc>
              <a:spcBef>
                <a:spcPct val="0"/>
              </a:spcBef>
              <a:buNone/>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ct val="0"/>
              </a:spcBef>
              <a:buNone/>
            </a:pPr>
            <a:r>
              <a:rPr lang="en-US" dirty="0">
                <a:latin typeface="Times New Roman" panose="02020603050405020304" pitchFamily="18" charset="0"/>
                <a:cs typeface="Times New Roman" panose="02020603050405020304" pitchFamily="18" charset="0"/>
              </a:rPr>
              <a:t>Provided that no refund of unutilized input tax credit shall be allowed in cases other than–</a:t>
            </a:r>
          </a:p>
          <a:p>
            <a:pPr marL="0" indent="0" algn="ctr">
              <a:lnSpc>
                <a:spcPct val="100000"/>
              </a:lnSpc>
              <a:spcBef>
                <a:spcPct val="0"/>
              </a:spcBef>
              <a:buNone/>
            </a:pPr>
            <a:endParaRPr lang="en-US" dirty="0">
              <a:latin typeface="Times New Roman" panose="02020603050405020304" pitchFamily="18" charset="0"/>
              <a:cs typeface="Times New Roman" panose="02020603050405020304" pitchFamily="18" charset="0"/>
            </a:endParaRPr>
          </a:p>
          <a:p>
            <a:pPr marL="571500" indent="-571500" algn="ctr">
              <a:lnSpc>
                <a:spcPct val="100000"/>
              </a:lnSpc>
              <a:spcBef>
                <a:spcPct val="0"/>
              </a:spcBef>
              <a:buAutoNum type="romanLcParenBoth"/>
            </a:pPr>
            <a:r>
              <a:rPr lang="en-US" dirty="0">
                <a:latin typeface="Times New Roman" panose="02020603050405020304" pitchFamily="18" charset="0"/>
                <a:cs typeface="Times New Roman" panose="02020603050405020304" pitchFamily="18" charset="0"/>
              </a:rPr>
              <a:t>zero rated supplies made without payment of tax;</a:t>
            </a:r>
          </a:p>
          <a:p>
            <a:pPr marL="571500" indent="-571500" algn="ctr">
              <a:lnSpc>
                <a:spcPct val="100000"/>
              </a:lnSpc>
              <a:spcBef>
                <a:spcPct val="0"/>
              </a:spcBef>
              <a:buAutoNum type="romanLcParenBoth"/>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ct val="0"/>
              </a:spcBef>
              <a:buNone/>
            </a:pPr>
            <a:r>
              <a:rPr lang="en-US" dirty="0">
                <a:latin typeface="Times New Roman" panose="02020603050405020304" pitchFamily="18" charset="0"/>
                <a:cs typeface="Times New Roman" panose="02020603050405020304" pitchFamily="18" charset="0"/>
              </a:rPr>
              <a:t>(ii) where the credit has </a:t>
            </a:r>
            <a:r>
              <a:rPr lang="en-US" b="1" dirty="0">
                <a:solidFill>
                  <a:srgbClr val="FF0000"/>
                </a:solidFill>
                <a:latin typeface="Times New Roman" panose="02020603050405020304" pitchFamily="18" charset="0"/>
                <a:cs typeface="Times New Roman" panose="02020603050405020304" pitchFamily="18" charset="0"/>
              </a:rPr>
              <a:t>accumulated</a:t>
            </a:r>
            <a:r>
              <a:rPr lang="en-US" dirty="0">
                <a:latin typeface="Times New Roman" panose="02020603050405020304" pitchFamily="18" charset="0"/>
                <a:cs typeface="Times New Roman" panose="02020603050405020304" pitchFamily="18" charset="0"/>
              </a:rPr>
              <a:t> on account of rate of tax on </a:t>
            </a:r>
            <a:r>
              <a:rPr lang="en-US" b="1" dirty="0">
                <a:solidFill>
                  <a:srgbClr val="FF0000"/>
                </a:solidFill>
                <a:latin typeface="Times New Roman" panose="02020603050405020304" pitchFamily="18" charset="0"/>
                <a:cs typeface="Times New Roman" panose="02020603050405020304" pitchFamily="18" charset="0"/>
              </a:rPr>
              <a:t>inputs </a:t>
            </a:r>
            <a:r>
              <a:rPr lang="en-US" dirty="0">
                <a:latin typeface="Times New Roman" panose="02020603050405020304" pitchFamily="18" charset="0"/>
                <a:cs typeface="Times New Roman" panose="02020603050405020304" pitchFamily="18" charset="0"/>
              </a:rPr>
              <a:t>being higher than the rate of tax on output supplies (other than nil rated or fully exempt supplies), except supplies of goods or services or both as may be notified by the Government on the recommendations of the Council:</a:t>
            </a:r>
          </a:p>
          <a:p>
            <a:pPr marL="0" indent="0" algn="ctr">
              <a:lnSpc>
                <a:spcPct val="100000"/>
              </a:lnSpc>
              <a:spcBef>
                <a:spcPct val="0"/>
              </a:spcBef>
              <a:buNone/>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ct val="0"/>
              </a:spcBef>
              <a:buNone/>
            </a:pPr>
            <a:r>
              <a:rPr lang="en-US" dirty="0">
                <a:latin typeface="Times New Roman" panose="02020603050405020304" pitchFamily="18" charset="0"/>
                <a:cs typeface="Times New Roman" panose="02020603050405020304" pitchFamily="18" charset="0"/>
              </a:rPr>
              <a:t>Provided further that no refund of unutilized input tax credit shall be allowed in cases where the goods exported out of India are subjected to export duty:</a:t>
            </a:r>
          </a:p>
          <a:p>
            <a:pPr marL="0" indent="0" algn="ctr">
              <a:lnSpc>
                <a:spcPct val="100000"/>
              </a:lnSpc>
              <a:spcBef>
                <a:spcPct val="0"/>
              </a:spcBef>
              <a:buNone/>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ct val="0"/>
              </a:spcBef>
              <a:buNone/>
            </a:pPr>
            <a:r>
              <a:rPr lang="en-US" dirty="0">
                <a:latin typeface="Times New Roman" panose="02020603050405020304" pitchFamily="18" charset="0"/>
                <a:cs typeface="Times New Roman" panose="02020603050405020304" pitchFamily="18" charset="0"/>
              </a:rPr>
              <a:t>Provided also that no refund of input tax credit shall be allowed, if the supplier of goods or services or both avails of drawback in respect of central tax or claims refund of the integrated tax paid on such supplies.</a:t>
            </a:r>
          </a:p>
          <a:p>
            <a:endParaRPr lang="en-IN" dirty="0"/>
          </a:p>
        </p:txBody>
      </p:sp>
    </p:spTree>
    <p:extLst>
      <p:ext uri="{BB962C8B-B14F-4D97-AF65-F5344CB8AC3E}">
        <p14:creationId xmlns:p14="http://schemas.microsoft.com/office/powerpoint/2010/main" val="151542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EAE4E-4C15-2EBF-036C-9A4CEB06E83D}"/>
              </a:ext>
            </a:extLst>
          </p:cNvPr>
          <p:cNvSpPr txBox="1"/>
          <p:nvPr/>
        </p:nvSpPr>
        <p:spPr>
          <a:xfrm>
            <a:off x="855407" y="1430594"/>
            <a:ext cx="9365226" cy="3416320"/>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KEY POINTS: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TWO KEY POINTS OF INVERSION;</a:t>
            </a:r>
          </a:p>
          <a:p>
            <a:endParaRPr lang="en-US" sz="2400" dirty="0">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2400" dirty="0">
                <a:latin typeface="Times New Roman" panose="02020603050405020304" pitchFamily="18" charset="0"/>
                <a:cs typeface="Times New Roman" panose="02020603050405020304" pitchFamily="18" charset="0"/>
              </a:rPr>
              <a:t>Rate of Tax of Inputs is higher than output Tax</a:t>
            </a:r>
            <a:endParaRPr lang="en-I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Accumulation of Input Tax Credit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96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660" y="1878904"/>
            <a:ext cx="9883036" cy="1815882"/>
          </a:xfrm>
          <a:prstGeom prst="rect">
            <a:avLst/>
          </a:prstGeom>
          <a:noFill/>
        </p:spPr>
        <p:txBody>
          <a:bodyPr wrap="square" rtlCol="0">
            <a:spAutoFit/>
          </a:bodyPr>
          <a:lstStyle/>
          <a:p>
            <a:r>
              <a:rPr lang="en-US" sz="2800" b="1" i="1" dirty="0">
                <a:latin typeface="Times New Roman" pitchFamily="18" charset="0"/>
                <a:cs typeface="Times New Roman" pitchFamily="18" charset="0"/>
              </a:rPr>
              <a:t>Section 2(59) defines as,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Input means any goods other than capital goods used or intended to be used by a supplier in the course or furtherance of business.</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916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5249FD-AADB-EEEE-CF2E-8A0A006B678F}"/>
              </a:ext>
            </a:extLst>
          </p:cNvPr>
          <p:cNvSpPr txBox="1"/>
          <p:nvPr/>
        </p:nvSpPr>
        <p:spPr>
          <a:xfrm>
            <a:off x="-1" y="2079523"/>
            <a:ext cx="11990439" cy="144655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NOTIFICATION NO 14/2022-CENTRAL TAX </a:t>
            </a:r>
          </a:p>
          <a:p>
            <a:pPr algn="ctr"/>
            <a:r>
              <a:rPr lang="en-US" sz="4400" b="1" dirty="0">
                <a:latin typeface="Times New Roman" panose="02020603050405020304" pitchFamily="18" charset="0"/>
                <a:cs typeface="Times New Roman" panose="02020603050405020304" pitchFamily="18" charset="0"/>
              </a:rPr>
              <a:t>DATED 05.07.2022</a:t>
            </a:r>
            <a:endParaRPr lang="en-I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53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12049432" cy="706438"/>
          </a:xfrm>
        </p:spPr>
        <p:txBody>
          <a:bodyPr>
            <a:normAutofit fontScale="90000"/>
          </a:bodyPr>
          <a:lstStyle/>
          <a:p>
            <a:pPr algn="ctr"/>
            <a:r>
              <a:rPr lang="en-US" b="1" dirty="0">
                <a:solidFill>
                  <a:schemeClr val="accent2">
                    <a:lumMod val="50000"/>
                  </a:schemeClr>
                </a:solidFill>
                <a:latin typeface="Times New Roman" panose="02020603050405020304" pitchFamily="18" charset="0"/>
                <a:cs typeface="Times New Roman" panose="02020603050405020304" pitchFamily="18" charset="0"/>
              </a:rPr>
              <a:t>Rule 89(5) </a:t>
            </a:r>
            <a:br>
              <a:rPr lang="en-US" b="1" dirty="0">
                <a:solidFill>
                  <a:schemeClr val="accent2">
                    <a:lumMod val="50000"/>
                  </a:schemeClr>
                </a:solidFill>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0" y="1746250"/>
            <a:ext cx="12049432" cy="4295775"/>
          </a:xfrm>
        </p:spPr>
        <p:txBody>
          <a:bodyPr>
            <a:normAutofit fontScale="92500" lnSpcReduction="10000"/>
          </a:bodyPr>
          <a:lstStyle/>
          <a:p>
            <a:pPr marL="0" indent="0">
              <a:buNone/>
            </a:pPr>
            <a:r>
              <a:rPr lang="en-US" i="1" dirty="0"/>
              <a:t>“(5) In the case of refund on account of inverted duty structure, refund of input tax credit shall be granted as per the following formula:-</a:t>
            </a:r>
          </a:p>
          <a:p>
            <a:pPr marL="0" indent="0">
              <a:buNone/>
            </a:pPr>
            <a:br>
              <a:rPr lang="en-US" dirty="0"/>
            </a:br>
            <a:r>
              <a:rPr lang="en-US" b="1" i="1" u="sng" dirty="0"/>
              <a:t>Maximum Refund Amount = {(Turnover of inverted rated supply of goods and services) x Net ITC ÷ Adjusted Total Turnover} - tax payable on such inverted rated supply of goods and services.</a:t>
            </a:r>
            <a:br>
              <a:rPr lang="en-US" b="1" i="1" u="sng" dirty="0"/>
            </a:br>
            <a:r>
              <a:rPr lang="en-US" dirty="0"/>
              <a:t> </a:t>
            </a:r>
            <a:br>
              <a:rPr lang="en-US" dirty="0"/>
            </a:br>
            <a:r>
              <a:rPr lang="en-US" i="1" dirty="0"/>
              <a:t>Explanation: - For the purposes of this sub-rule, the expressions –</a:t>
            </a:r>
          </a:p>
          <a:p>
            <a:pPr marL="0" indent="0">
              <a:buNone/>
            </a:pPr>
            <a:br>
              <a:rPr lang="en-US" dirty="0"/>
            </a:br>
            <a:r>
              <a:rPr lang="en-US" i="1" dirty="0"/>
              <a:t>(a) Net ITC shall mean input tax credit availed on inputs during the relevant period other than the input tax credit availed for which refund is claimed under sub-rules (4A) or (4B) or both; and</a:t>
            </a:r>
          </a:p>
          <a:p>
            <a:pPr marL="0" indent="0">
              <a:buNone/>
            </a:pPr>
            <a:br>
              <a:rPr lang="en-US" dirty="0"/>
            </a:br>
            <a:r>
              <a:rPr lang="en-US" i="1" dirty="0"/>
              <a:t>(b) Adjusted Total turnover shall have the same meaning as assigned to it in sub-rule (4).”</a:t>
            </a:r>
            <a:endParaRPr lang="en-IN" dirty="0"/>
          </a:p>
        </p:txBody>
      </p:sp>
    </p:spTree>
    <p:extLst>
      <p:ext uri="{BB962C8B-B14F-4D97-AF65-F5344CB8AC3E}">
        <p14:creationId xmlns:p14="http://schemas.microsoft.com/office/powerpoint/2010/main" val="59509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30" y="1537855"/>
            <a:ext cx="11350170" cy="2677656"/>
          </a:xfrm>
          <a:prstGeom prst="rect">
            <a:avLst/>
          </a:prstGeom>
          <a:noFill/>
        </p:spPr>
        <p:txBody>
          <a:bodyPr wrap="square" rtlCol="0">
            <a:spAutoFit/>
          </a:bodyPr>
          <a:lstStyle/>
          <a:p>
            <a:r>
              <a:rPr lang="en-US" sz="2400" b="1" dirty="0">
                <a:latin typeface="Times New Roman" pitchFamily="18" charset="0"/>
                <a:cs typeface="Times New Roman" pitchFamily="18" charset="0"/>
              </a:rPr>
              <a:t>Refund as per Old formula;</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Maximum Refund Amount = {(Turnover of inverted rated supply of goods and services) x Net ITC ÷ Adjusted Total Turnover} – tax payable on such inverted rated supply of goods and services.</a:t>
            </a:r>
            <a:br>
              <a:rPr lang="en-US" sz="2400" dirty="0">
                <a:latin typeface="Times New Roman" pitchFamily="18" charset="0"/>
                <a:cs typeface="Times New Roman" pitchFamily="18" charset="0"/>
              </a:rPr>
            </a:br>
            <a:br>
              <a:rPr lang="en-US" sz="2400" dirty="0"/>
            </a:br>
            <a:endParaRPr lang="en-IN" sz="2400" dirty="0"/>
          </a:p>
        </p:txBody>
      </p:sp>
    </p:spTree>
    <p:extLst>
      <p:ext uri="{BB962C8B-B14F-4D97-AF65-F5344CB8AC3E}">
        <p14:creationId xmlns:p14="http://schemas.microsoft.com/office/powerpoint/2010/main" val="284564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8642808"/>
              </p:ext>
            </p:extLst>
          </p:nvPr>
        </p:nvGraphicFramePr>
        <p:xfrm>
          <a:off x="782084" y="383036"/>
          <a:ext cx="9666516" cy="2194560"/>
        </p:xfrm>
        <a:graphic>
          <a:graphicData uri="http://schemas.openxmlformats.org/drawingml/2006/table">
            <a:tbl>
              <a:tblPr firstRow="1" bandRow="1">
                <a:tableStyleId>{5C22544A-7EE6-4342-B048-85BDC9FD1C3A}</a:tableStyleId>
              </a:tblPr>
              <a:tblGrid>
                <a:gridCol w="2416629">
                  <a:extLst>
                    <a:ext uri="{9D8B030D-6E8A-4147-A177-3AD203B41FA5}">
                      <a16:colId xmlns:a16="http://schemas.microsoft.com/office/drawing/2014/main" val="2068211452"/>
                    </a:ext>
                  </a:extLst>
                </a:gridCol>
                <a:gridCol w="2416629">
                  <a:extLst>
                    <a:ext uri="{9D8B030D-6E8A-4147-A177-3AD203B41FA5}">
                      <a16:colId xmlns:a16="http://schemas.microsoft.com/office/drawing/2014/main" val="308908112"/>
                    </a:ext>
                  </a:extLst>
                </a:gridCol>
                <a:gridCol w="2416629">
                  <a:extLst>
                    <a:ext uri="{9D8B030D-6E8A-4147-A177-3AD203B41FA5}">
                      <a16:colId xmlns:a16="http://schemas.microsoft.com/office/drawing/2014/main" val="922290774"/>
                    </a:ext>
                  </a:extLst>
                </a:gridCol>
                <a:gridCol w="2416629">
                  <a:extLst>
                    <a:ext uri="{9D8B030D-6E8A-4147-A177-3AD203B41FA5}">
                      <a16:colId xmlns:a16="http://schemas.microsoft.com/office/drawing/2014/main" val="920806048"/>
                    </a:ext>
                  </a:extLst>
                </a:gridCol>
              </a:tblGrid>
              <a:tr h="248238">
                <a:tc>
                  <a:txBody>
                    <a:bodyPr/>
                    <a:lstStyle/>
                    <a:p>
                      <a:r>
                        <a:rPr lang="en-US" dirty="0">
                          <a:latin typeface="Times New Roman" panose="02020603050405020304" pitchFamily="18" charset="0"/>
                          <a:cs typeface="Times New Roman" panose="02020603050405020304" pitchFamily="18" charset="0"/>
                        </a:rPr>
                        <a:t>Particulars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Rate</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Taxable Value</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Tax</a:t>
                      </a:r>
                      <a:r>
                        <a:rPr lang="en-US" baseline="0" dirty="0">
                          <a:latin typeface="Times New Roman" panose="02020603050405020304" pitchFamily="18" charset="0"/>
                          <a:cs typeface="Times New Roman" panose="02020603050405020304" pitchFamily="18" charset="0"/>
                        </a:rPr>
                        <a:t> Amount</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41408"/>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5000</a:t>
                      </a:r>
                    </a:p>
                  </a:txBody>
                  <a:tcPr/>
                </a:tc>
                <a:extLst>
                  <a:ext uri="{0D108BD9-81ED-4DB2-BD59-A6C34878D82A}">
                    <a16:rowId xmlns:a16="http://schemas.microsoft.com/office/drawing/2014/main" val="1210314993"/>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12%</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2400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2209739"/>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9000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3634995"/>
                  </a:ext>
                </a:extLst>
              </a:tr>
              <a:tr h="274147">
                <a:tc>
                  <a:txBody>
                    <a:bodyPr/>
                    <a:lstStyle/>
                    <a:p>
                      <a:r>
                        <a:rPr lang="en-US" dirty="0">
                          <a:latin typeface="Times New Roman" panose="02020603050405020304" pitchFamily="18" charset="0"/>
                          <a:cs typeface="Times New Roman" panose="02020603050405020304" pitchFamily="18" charset="0"/>
                        </a:rPr>
                        <a:t>Input Services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18000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6049325"/>
                  </a:ext>
                </a:extLst>
              </a:tr>
              <a:tr h="274147">
                <a:tc>
                  <a:txBody>
                    <a:bodyPr/>
                    <a:lstStyle/>
                    <a:p>
                      <a:r>
                        <a:rPr lang="en-US" dirty="0">
                          <a:latin typeface="Times New Roman" panose="02020603050405020304" pitchFamily="18" charset="0"/>
                          <a:cs typeface="Times New Roman" panose="02020603050405020304" pitchFamily="18" charset="0"/>
                        </a:rPr>
                        <a:t>Total  ITC</a:t>
                      </a:r>
                    </a:p>
                  </a:txBody>
                  <a:tcPr/>
                </a:tc>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34400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3662621"/>
                  </a:ext>
                </a:extLst>
              </a:tr>
            </a:tbl>
          </a:graphicData>
        </a:graphic>
      </p:graphicFrame>
      <p:sp>
        <p:nvSpPr>
          <p:cNvPr id="6" name="TextBox 5"/>
          <p:cNvSpPr txBox="1"/>
          <p:nvPr/>
        </p:nvSpPr>
        <p:spPr>
          <a:xfrm>
            <a:off x="158932" y="2709911"/>
            <a:ext cx="11874136"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Outward Sales Rs.300000 taxable @ 5%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 15000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ITC Accumulation = 34400- 15000 = 19400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Now as per Old Formula </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Old Formula = Maximum Refund Amount = {(Turnover of inverted rated supply of goods and services) x Net ITC ÷ Adjusted Total Turnover} – tax payable on such inverted rated supply of goods and Services.</a:t>
            </a:r>
          </a:p>
          <a:p>
            <a:r>
              <a:rPr lang="en-US" dirty="0">
                <a:latin typeface="Times New Roman" panose="02020603050405020304" pitchFamily="18" charset="0"/>
                <a:cs typeface="Times New Roman" panose="02020603050405020304" pitchFamily="18" charset="0"/>
              </a:rPr>
              <a:t>                            = {(16400*300000)/300000}-15000</a:t>
            </a:r>
          </a:p>
          <a:p>
            <a:r>
              <a:rPr lang="en-US" dirty="0">
                <a:latin typeface="Times New Roman" panose="02020603050405020304" pitchFamily="18" charset="0"/>
                <a:cs typeface="Times New Roman" panose="02020603050405020304" pitchFamily="18" charset="0"/>
              </a:rPr>
              <a:t>                             =1400 Refund Amount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So, There is loss of 18000</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78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1789791"/>
            <a:ext cx="10903527" cy="2031325"/>
          </a:xfrm>
          <a:prstGeom prst="rect">
            <a:avLst/>
          </a:prstGeom>
        </p:spPr>
        <p:txBody>
          <a:bodyPr wrap="square">
            <a:spAutoFit/>
          </a:bodyPr>
          <a:lstStyle/>
          <a:p>
            <a:r>
              <a:rPr lang="en-US" b="1" i="1" u="sng" dirty="0">
                <a:latin typeface="Times New Roman" pitchFamily="18" charset="0"/>
                <a:cs typeface="Times New Roman" pitchFamily="18" charset="0"/>
              </a:rPr>
              <a:t>As Per New Formula;</a:t>
            </a:r>
          </a:p>
          <a:p>
            <a:endParaRPr lang="en-US" b="1" i="1" u="sng" dirty="0">
              <a:latin typeface="Times New Roman" pitchFamily="18" charset="0"/>
              <a:cs typeface="Times New Roman" pitchFamily="18" charset="0"/>
            </a:endParaRPr>
          </a:p>
          <a:p>
            <a:r>
              <a:rPr lang="en-US" b="1" dirty="0">
                <a:latin typeface="Times New Roman" pitchFamily="18" charset="0"/>
                <a:cs typeface="Times New Roman" pitchFamily="18" charset="0"/>
              </a:rPr>
              <a:t>Maximum Refund Amount = {(Turnover of inverted rated supply of goods and services) x Net ITC ÷ Adjusted Total Turnover} – {tax payable on such inverted rated supply of goods and services x (Net ITC ÷ ITC availed on inputs and input services)}</a:t>
            </a: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137351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Close-up of a sewing machin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11431" r="-2" b="6812"/>
          <a:stretch/>
        </p:blipFill>
        <p:spPr>
          <a:xfrm>
            <a:off x="198739" y="171717"/>
            <a:ext cx="5804105" cy="3167426"/>
          </a:xfrm>
          <a:prstGeom prst="rect">
            <a:avLst/>
          </a:prstGeom>
        </p:spPr>
      </p:pic>
      <p:pic>
        <p:nvPicPr>
          <p:cNvPr id="5" name="Picture 4" descr="A close-up of green and red thread spool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7978" r="2" b="10486"/>
          <a:stretch/>
        </p:blipFill>
        <p:spPr>
          <a:xfrm>
            <a:off x="6195373" y="171717"/>
            <a:ext cx="5797883" cy="3167426"/>
          </a:xfrm>
          <a:prstGeom prst="rect">
            <a:avLst/>
          </a:prstGeom>
        </p:spPr>
      </p:pic>
      <p:pic>
        <p:nvPicPr>
          <p:cNvPr id="4" name="Picture 3" descr="Women sewing clothes on a table&#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t="11884" r="-2" b="15831"/>
          <a:stretch/>
        </p:blipFill>
        <p:spPr>
          <a:xfrm>
            <a:off x="198739" y="3510858"/>
            <a:ext cx="5804105" cy="2789948"/>
          </a:xfrm>
          <a:prstGeom prst="rect">
            <a:avLst/>
          </a:prstGeom>
        </p:spPr>
      </p:pic>
      <p:pic>
        <p:nvPicPr>
          <p:cNvPr id="6" name="Picture 5" descr="A close-up of a machine&#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t="26997" r="2" b="8844"/>
          <a:stretch/>
        </p:blipFill>
        <p:spPr>
          <a:xfrm>
            <a:off x="6195372" y="3510858"/>
            <a:ext cx="5797883" cy="2789948"/>
          </a:xfrm>
          <a:prstGeom prst="rect">
            <a:avLst/>
          </a:prstGeom>
        </p:spPr>
      </p:pic>
    </p:spTree>
    <p:extLst>
      <p:ext uri="{BB962C8B-B14F-4D97-AF65-F5344CB8AC3E}">
        <p14:creationId xmlns:p14="http://schemas.microsoft.com/office/powerpoint/2010/main" val="1967130712"/>
      </p:ext>
    </p:extLst>
  </p:cSld>
  <p:clrMapOvr>
    <a:masterClrMapping/>
  </p:clrMapOvr>
  <mc:AlternateContent xmlns:mc="http://schemas.openxmlformats.org/markup-compatibility/2006" xmlns:p14="http://schemas.microsoft.com/office/powerpoint/2010/main">
    <mc:Choice Requires="p14">
      <p:transition spd="slow" p14:dur="2000" advTm="3464"/>
    </mc:Choice>
    <mc:Fallback xmlns="">
      <p:transition spd="slow" advTm="34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3675172"/>
              </p:ext>
            </p:extLst>
          </p:nvPr>
        </p:nvGraphicFramePr>
        <p:xfrm>
          <a:off x="737838" y="307287"/>
          <a:ext cx="9666516" cy="2194560"/>
        </p:xfrm>
        <a:graphic>
          <a:graphicData uri="http://schemas.openxmlformats.org/drawingml/2006/table">
            <a:tbl>
              <a:tblPr firstRow="1" bandRow="1">
                <a:tableStyleId>{5C22544A-7EE6-4342-B048-85BDC9FD1C3A}</a:tableStyleId>
              </a:tblPr>
              <a:tblGrid>
                <a:gridCol w="2416629">
                  <a:extLst>
                    <a:ext uri="{9D8B030D-6E8A-4147-A177-3AD203B41FA5}">
                      <a16:colId xmlns:a16="http://schemas.microsoft.com/office/drawing/2014/main" val="2068211452"/>
                    </a:ext>
                  </a:extLst>
                </a:gridCol>
                <a:gridCol w="2416629">
                  <a:extLst>
                    <a:ext uri="{9D8B030D-6E8A-4147-A177-3AD203B41FA5}">
                      <a16:colId xmlns:a16="http://schemas.microsoft.com/office/drawing/2014/main" val="308908112"/>
                    </a:ext>
                  </a:extLst>
                </a:gridCol>
                <a:gridCol w="2416629">
                  <a:extLst>
                    <a:ext uri="{9D8B030D-6E8A-4147-A177-3AD203B41FA5}">
                      <a16:colId xmlns:a16="http://schemas.microsoft.com/office/drawing/2014/main" val="922290774"/>
                    </a:ext>
                  </a:extLst>
                </a:gridCol>
                <a:gridCol w="2416629">
                  <a:extLst>
                    <a:ext uri="{9D8B030D-6E8A-4147-A177-3AD203B41FA5}">
                      <a16:colId xmlns:a16="http://schemas.microsoft.com/office/drawing/2014/main" val="920806048"/>
                    </a:ext>
                  </a:extLst>
                </a:gridCol>
              </a:tblGrid>
              <a:tr h="248238">
                <a:tc>
                  <a:txBody>
                    <a:bodyPr/>
                    <a:lstStyle/>
                    <a:p>
                      <a:r>
                        <a:rPr lang="en-US" dirty="0">
                          <a:latin typeface="Times New Roman" panose="02020603050405020304" pitchFamily="18" charset="0"/>
                          <a:cs typeface="Times New Roman" panose="02020603050405020304" pitchFamily="18" charset="0"/>
                        </a:rPr>
                        <a:t>Particulars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Rate</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Taxable Value</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Tax</a:t>
                      </a:r>
                      <a:r>
                        <a:rPr lang="en-US" baseline="0" dirty="0">
                          <a:latin typeface="Times New Roman" panose="02020603050405020304" pitchFamily="18" charset="0"/>
                          <a:cs typeface="Times New Roman" panose="02020603050405020304" pitchFamily="18" charset="0"/>
                        </a:rPr>
                        <a:t> Amount</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41408"/>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5000</a:t>
                      </a:r>
                    </a:p>
                  </a:txBody>
                  <a:tcPr/>
                </a:tc>
                <a:extLst>
                  <a:ext uri="{0D108BD9-81ED-4DB2-BD59-A6C34878D82A}">
                    <a16:rowId xmlns:a16="http://schemas.microsoft.com/office/drawing/2014/main" val="1210314993"/>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12%</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2400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2209739"/>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9000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3634995"/>
                  </a:ext>
                </a:extLst>
              </a:tr>
              <a:tr h="274147">
                <a:tc>
                  <a:txBody>
                    <a:bodyPr/>
                    <a:lstStyle/>
                    <a:p>
                      <a:r>
                        <a:rPr lang="en-US" dirty="0">
                          <a:latin typeface="Times New Roman" panose="02020603050405020304" pitchFamily="18" charset="0"/>
                          <a:cs typeface="Times New Roman" panose="02020603050405020304" pitchFamily="18" charset="0"/>
                        </a:rPr>
                        <a:t>Input Services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18000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6049325"/>
                  </a:ext>
                </a:extLst>
              </a:tr>
              <a:tr h="274147">
                <a:tc>
                  <a:txBody>
                    <a:bodyPr/>
                    <a:lstStyle/>
                    <a:p>
                      <a:r>
                        <a:rPr lang="en-US" dirty="0">
                          <a:latin typeface="Times New Roman" panose="02020603050405020304" pitchFamily="18" charset="0"/>
                          <a:cs typeface="Times New Roman" panose="02020603050405020304" pitchFamily="18" charset="0"/>
                        </a:rPr>
                        <a:t>Total  ITC</a:t>
                      </a:r>
                    </a:p>
                  </a:txBody>
                  <a:tcPr/>
                </a:tc>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34400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3662621"/>
                  </a:ext>
                </a:extLst>
              </a:tr>
            </a:tbl>
          </a:graphicData>
        </a:graphic>
      </p:graphicFrame>
      <p:sp>
        <p:nvSpPr>
          <p:cNvPr id="6" name="TextBox 5"/>
          <p:cNvSpPr txBox="1"/>
          <p:nvPr/>
        </p:nvSpPr>
        <p:spPr>
          <a:xfrm>
            <a:off x="135264" y="2857394"/>
            <a:ext cx="11652068"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Outward Sales Rs.300000 taxable @ 5%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 15000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ITC Accumulation = 34400- 15000 = 19400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Revised Formula ,</a:t>
            </a:r>
          </a:p>
          <a:p>
            <a:r>
              <a:rPr lang="en-US" dirty="0">
                <a:latin typeface="Times New Roman" panose="02020603050405020304" pitchFamily="18" charset="0"/>
                <a:cs typeface="Times New Roman" panose="02020603050405020304" pitchFamily="18" charset="0"/>
              </a:rPr>
              <a:t>Maximum Refund Amount = {(Turnover of inverted rated supply of goods and services) x Net ITC ÷ Adjusted Total Turnover} – {tax payable on such inverted rated supply of goods and services x (Net ITC ÷ ITC availed on inputs and input services)}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{(16400*300000)/300000}- (15000* 16400/34400)</a:t>
            </a:r>
          </a:p>
          <a:p>
            <a:r>
              <a:rPr lang="en-US" dirty="0">
                <a:latin typeface="Times New Roman" panose="02020603050405020304" pitchFamily="18" charset="0"/>
                <a:cs typeface="Times New Roman" panose="02020603050405020304" pitchFamily="18" charset="0"/>
              </a:rPr>
              <a:t>                                        =9249 Refund Amount</a:t>
            </a:r>
          </a:p>
          <a:p>
            <a:r>
              <a:rPr lang="en-US" dirty="0">
                <a:latin typeface="Times New Roman" panose="02020603050405020304" pitchFamily="18" charset="0"/>
                <a:cs typeface="Times New Roman" panose="02020603050405020304" pitchFamily="18" charset="0"/>
              </a:rPr>
              <a:t>Still There is a loss of 10151. But it is evidently better than Older ones.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674" y="1867065"/>
            <a:ext cx="11871904" cy="1569660"/>
          </a:xfrm>
          <a:prstGeom prst="rect">
            <a:avLst/>
          </a:prstGeom>
          <a:noFill/>
        </p:spPr>
        <p:txBody>
          <a:bodyPr wrap="none" rtlCol="0">
            <a:spAutoFit/>
          </a:bodyPr>
          <a:lstStyle/>
          <a:p>
            <a:pPr algn="ctr"/>
            <a:r>
              <a:rPr lang="en-US" sz="3200" b="1" dirty="0">
                <a:latin typeface="Times New Roman" pitchFamily="18" charset="0"/>
                <a:cs typeface="Times New Roman" pitchFamily="18" charset="0"/>
              </a:rPr>
              <a:t>CAN TEXTILE INDUSTRY CLAIM THE REFUND OF ITC </a:t>
            </a:r>
          </a:p>
          <a:p>
            <a:pPr algn="ctr"/>
            <a:r>
              <a:rPr lang="en-US" sz="3200" b="1" dirty="0">
                <a:latin typeface="Times New Roman" pitchFamily="18" charset="0"/>
                <a:cs typeface="Times New Roman" pitchFamily="18" charset="0"/>
              </a:rPr>
              <a:t>UNDER BOTH EXPORT &amp; INVERTED DUTY STRUCTURE IN </a:t>
            </a:r>
          </a:p>
          <a:p>
            <a:pPr algn="ctr"/>
            <a:r>
              <a:rPr lang="en-US" sz="3200" b="1" dirty="0">
                <a:latin typeface="Times New Roman" pitchFamily="18" charset="0"/>
                <a:cs typeface="Times New Roman" pitchFamily="18" charset="0"/>
              </a:rPr>
              <a:t>DOMESTIC SALES?</a:t>
            </a:r>
            <a:endParaRPr lang="en-I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5667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1937522"/>
              </p:ext>
            </p:extLst>
          </p:nvPr>
        </p:nvGraphicFramePr>
        <p:xfrm>
          <a:off x="737838" y="307287"/>
          <a:ext cx="9666516" cy="2194560"/>
        </p:xfrm>
        <a:graphic>
          <a:graphicData uri="http://schemas.openxmlformats.org/drawingml/2006/table">
            <a:tbl>
              <a:tblPr firstRow="1" bandRow="1">
                <a:tableStyleId>{5C22544A-7EE6-4342-B048-85BDC9FD1C3A}</a:tableStyleId>
              </a:tblPr>
              <a:tblGrid>
                <a:gridCol w="2416629">
                  <a:extLst>
                    <a:ext uri="{9D8B030D-6E8A-4147-A177-3AD203B41FA5}">
                      <a16:colId xmlns:a16="http://schemas.microsoft.com/office/drawing/2014/main" val="2068211452"/>
                    </a:ext>
                  </a:extLst>
                </a:gridCol>
                <a:gridCol w="2416629">
                  <a:extLst>
                    <a:ext uri="{9D8B030D-6E8A-4147-A177-3AD203B41FA5}">
                      <a16:colId xmlns:a16="http://schemas.microsoft.com/office/drawing/2014/main" val="308908112"/>
                    </a:ext>
                  </a:extLst>
                </a:gridCol>
                <a:gridCol w="2416629">
                  <a:extLst>
                    <a:ext uri="{9D8B030D-6E8A-4147-A177-3AD203B41FA5}">
                      <a16:colId xmlns:a16="http://schemas.microsoft.com/office/drawing/2014/main" val="922290774"/>
                    </a:ext>
                  </a:extLst>
                </a:gridCol>
                <a:gridCol w="2416629">
                  <a:extLst>
                    <a:ext uri="{9D8B030D-6E8A-4147-A177-3AD203B41FA5}">
                      <a16:colId xmlns:a16="http://schemas.microsoft.com/office/drawing/2014/main" val="920806048"/>
                    </a:ext>
                  </a:extLst>
                </a:gridCol>
              </a:tblGrid>
              <a:tr h="248238">
                <a:tc>
                  <a:txBody>
                    <a:bodyPr/>
                    <a:lstStyle/>
                    <a:p>
                      <a:r>
                        <a:rPr lang="en-US" dirty="0">
                          <a:latin typeface="Times New Roman" panose="02020603050405020304" pitchFamily="18" charset="0"/>
                          <a:cs typeface="Times New Roman" panose="02020603050405020304" pitchFamily="18" charset="0"/>
                        </a:rPr>
                        <a:t>Particulars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Rate</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Taxable Value</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Tax</a:t>
                      </a:r>
                      <a:r>
                        <a:rPr lang="en-US" baseline="0" dirty="0">
                          <a:latin typeface="Times New Roman" panose="02020603050405020304" pitchFamily="18" charset="0"/>
                          <a:cs typeface="Times New Roman" panose="02020603050405020304" pitchFamily="18" charset="0"/>
                        </a:rPr>
                        <a:t> Amount</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41408"/>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5000</a:t>
                      </a:r>
                    </a:p>
                  </a:txBody>
                  <a:tcPr/>
                </a:tc>
                <a:extLst>
                  <a:ext uri="{0D108BD9-81ED-4DB2-BD59-A6C34878D82A}">
                    <a16:rowId xmlns:a16="http://schemas.microsoft.com/office/drawing/2014/main" val="1210314993"/>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12%</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2400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2209739"/>
                  </a:ext>
                </a:extLst>
              </a:tr>
              <a:tr h="248238">
                <a:tc>
                  <a:txBody>
                    <a:bodyPr/>
                    <a:lstStyle/>
                    <a:p>
                      <a:r>
                        <a:rPr lang="en-US" dirty="0">
                          <a:latin typeface="Times New Roman" panose="02020603050405020304" pitchFamily="18" charset="0"/>
                          <a:cs typeface="Times New Roman" panose="02020603050405020304" pitchFamily="18" charset="0"/>
                        </a:rPr>
                        <a:t>Inputs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50000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9000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3634995"/>
                  </a:ext>
                </a:extLst>
              </a:tr>
              <a:tr h="274147">
                <a:tc>
                  <a:txBody>
                    <a:bodyPr/>
                    <a:lstStyle/>
                    <a:p>
                      <a:r>
                        <a:rPr lang="en-US" dirty="0">
                          <a:latin typeface="Times New Roman" panose="02020603050405020304" pitchFamily="18" charset="0"/>
                          <a:cs typeface="Times New Roman" panose="02020603050405020304" pitchFamily="18" charset="0"/>
                        </a:rPr>
                        <a:t>Input Services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100000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18000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6049325"/>
                  </a:ext>
                </a:extLst>
              </a:tr>
              <a:tr h="274147">
                <a:tc>
                  <a:txBody>
                    <a:bodyPr/>
                    <a:lstStyle/>
                    <a:p>
                      <a:r>
                        <a:rPr lang="en-US" dirty="0">
                          <a:latin typeface="Times New Roman" panose="02020603050405020304" pitchFamily="18" charset="0"/>
                          <a:cs typeface="Times New Roman" panose="02020603050405020304" pitchFamily="18" charset="0"/>
                        </a:rPr>
                        <a:t>Total  ITC</a:t>
                      </a:r>
                    </a:p>
                  </a:txBody>
                  <a:tcPr/>
                </a:tc>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34400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3662621"/>
                  </a:ext>
                </a:extLst>
              </a:tr>
            </a:tbl>
          </a:graphicData>
        </a:graphic>
      </p:graphicFrame>
      <p:sp>
        <p:nvSpPr>
          <p:cNvPr id="6" name="TextBox 5"/>
          <p:cNvSpPr txBox="1"/>
          <p:nvPr/>
        </p:nvSpPr>
        <p:spPr>
          <a:xfrm>
            <a:off x="135264" y="2857394"/>
            <a:ext cx="11652068" cy="3139321"/>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Outward Domestic Sales Rs.180000 taxable @ 5%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 9000</a:t>
            </a:r>
          </a:p>
          <a:p>
            <a:r>
              <a:rPr lang="en-US" dirty="0">
                <a:latin typeface="Times New Roman" panose="02020603050405020304" pitchFamily="18" charset="0"/>
                <a:cs typeface="Times New Roman" panose="02020603050405020304" pitchFamily="18" charset="0"/>
              </a:rPr>
              <a:t>Outward Export sales under LUT </a:t>
            </a:r>
            <a:r>
              <a:rPr lang="en-US" dirty="0">
                <a:latin typeface="Times New Roman" panose="02020603050405020304" pitchFamily="18" charset="0"/>
                <a:cs typeface="Times New Roman" panose="02020603050405020304" pitchFamily="18" charset="0"/>
                <a:hlinkClick r:id="rId2"/>
              </a:rPr>
              <a:t>Rs.120000</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ITC Accumulation = 34400- 9000= 25400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90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 y="797510"/>
            <a:ext cx="12053454" cy="4801314"/>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Refund for  Export made under  LUT,</a:t>
            </a:r>
          </a:p>
          <a:p>
            <a:r>
              <a:rPr lang="en-US" dirty="0">
                <a:latin typeface="Times New Roman" panose="02020603050405020304" pitchFamily="18" charset="0"/>
                <a:cs typeface="Times New Roman" panose="02020603050405020304" pitchFamily="18" charset="0"/>
              </a:rPr>
              <a:t>Maximum Refund Amount = (Turnover of zero-rated supply of goods + Turnover of zero-rated supply of services) x Net ITC ÷Adjusted Total Turnover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(120000x34400)/300000</a:t>
            </a:r>
          </a:p>
          <a:p>
            <a:r>
              <a:rPr lang="en-US" dirty="0">
                <a:latin typeface="Times New Roman" panose="02020603050405020304" pitchFamily="18" charset="0"/>
                <a:cs typeface="Times New Roman" panose="02020603050405020304" pitchFamily="18" charset="0"/>
              </a:rPr>
              <a:t>=13760 Refund Amount</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Refund under Inverted Duty Structure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Maximum Refund Amount = {(Turnover of inverted rated supply of goods and services) x Net ITC ÷ Adjusted Total Turnover} – {tax payable on such inverted rated supply of goods and services x (Net ITC ÷ ITC availed on inputs and input services)}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{(16400*180000)/300000}- (9000* 16400/34400)</a:t>
            </a:r>
          </a:p>
          <a:p>
            <a:r>
              <a:rPr lang="en-US" dirty="0">
                <a:latin typeface="Times New Roman" panose="02020603050405020304" pitchFamily="18" charset="0"/>
                <a:cs typeface="Times New Roman" panose="02020603050405020304" pitchFamily="18" charset="0"/>
              </a:rPr>
              <a:t>=5549 Refund Amount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55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wrench&#10;&#10;Description automatically generated">
            <a:extLst>
              <a:ext uri="{FF2B5EF4-FFF2-40B4-BE49-F238E27FC236}">
                <a16:creationId xmlns:a16="http://schemas.microsoft.com/office/drawing/2014/main" id="{70F3E958-07BA-2021-FE6B-F8FF184E8BF2}"/>
              </a:ext>
            </a:extLst>
          </p:cNvPr>
          <p:cNvPicPr>
            <a:picLocks noChangeAspect="1"/>
          </p:cNvPicPr>
          <p:nvPr/>
        </p:nvPicPr>
        <p:blipFill>
          <a:blip r:embed="rId2"/>
          <a:stretch>
            <a:fillRect/>
          </a:stretch>
        </p:blipFill>
        <p:spPr>
          <a:xfrm>
            <a:off x="1" y="-1"/>
            <a:ext cx="12192000" cy="6975987"/>
          </a:xfrm>
          <a:prstGeom prst="rect">
            <a:avLst/>
          </a:prstGeom>
        </p:spPr>
      </p:pic>
    </p:spTree>
    <p:extLst>
      <p:ext uri="{BB962C8B-B14F-4D97-AF65-F5344CB8AC3E}">
        <p14:creationId xmlns:p14="http://schemas.microsoft.com/office/powerpoint/2010/main" val="377749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468582"/>
            <a:ext cx="10884941" cy="3139321"/>
          </a:xfrm>
          <a:prstGeom prst="rect">
            <a:avLst/>
          </a:prstGeom>
          <a:noFill/>
        </p:spPr>
        <p:txBody>
          <a:bodyPr wrap="square" rtlCol="0">
            <a:spAutoFit/>
          </a:bodyPr>
          <a:lstStyle/>
          <a:p>
            <a:r>
              <a:rPr lang="en-US" dirty="0"/>
              <a:t>Job worker Sector constitutes a pillar in the Textile Industry. </a:t>
            </a:r>
          </a:p>
          <a:p>
            <a:endParaRPr lang="en-US" dirty="0"/>
          </a:p>
          <a:p>
            <a:r>
              <a:rPr lang="en-US" b="1" i="1" dirty="0">
                <a:solidFill>
                  <a:srgbClr val="202124"/>
                </a:solidFill>
                <a:latin typeface="Times New Roman" panose="02020603050405020304" pitchFamily="18" charset="0"/>
                <a:cs typeface="Times New Roman" panose="02020603050405020304" pitchFamily="18" charset="0"/>
              </a:rPr>
              <a:t>Section 2(68) of CGST Act, 2017</a:t>
            </a:r>
            <a:endParaRPr lang="en-IN" b="1" i="1" dirty="0">
              <a:solidFill>
                <a:srgbClr val="202124"/>
              </a:solidFill>
              <a:latin typeface="Times New Roman" panose="02020603050405020304" pitchFamily="18" charset="0"/>
              <a:cs typeface="Times New Roman" panose="02020603050405020304" pitchFamily="18" charset="0"/>
            </a:endParaRPr>
          </a:p>
          <a:p>
            <a:endParaRPr lang="en-IN" dirty="0">
              <a:solidFill>
                <a:srgbClr val="202124"/>
              </a:solidFill>
              <a:latin typeface="Times New Roman" panose="02020603050405020304" pitchFamily="18" charset="0"/>
              <a:cs typeface="Times New Roman" panose="02020603050405020304" pitchFamily="18" charset="0"/>
            </a:endParaRPr>
          </a:p>
          <a:p>
            <a:pPr algn="just"/>
            <a:r>
              <a:rPr lang="en-US" i="1" dirty="0">
                <a:latin typeface="Times New Roman" pitchFamily="18" charset="0"/>
                <a:cs typeface="Times New Roman" pitchFamily="18" charset="0"/>
              </a:rPr>
              <a:t>any treatment or process undertaken by a person on goods belonging to another registered person and </a:t>
            </a:r>
          </a:p>
          <a:p>
            <a:pPr algn="just"/>
            <a:r>
              <a:rPr lang="en-US" i="1" dirty="0">
                <a:latin typeface="Times New Roman" pitchFamily="18" charset="0"/>
                <a:cs typeface="Times New Roman" pitchFamily="18" charset="0"/>
              </a:rPr>
              <a:t>the expression “job worker” shall be construed accordingly.</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one who does the real job would be termed as Job Worker. The ownership of the goods does not transfer to the job worker but it rests with the principal.</a:t>
            </a:r>
          </a:p>
          <a:p>
            <a:pPr algn="just"/>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96438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7C75A-31F2-0839-68A1-50AB61245E41}"/>
              </a:ext>
            </a:extLst>
          </p:cNvPr>
          <p:cNvSpPr txBox="1"/>
          <p:nvPr/>
        </p:nvSpPr>
        <p:spPr>
          <a:xfrm>
            <a:off x="676828" y="1413487"/>
            <a:ext cx="10589342" cy="2492990"/>
          </a:xfrm>
          <a:prstGeom prst="rect">
            <a:avLst/>
          </a:prstGeom>
          <a:noFill/>
        </p:spPr>
        <p:txBody>
          <a:bodyPr wrap="square">
            <a:spAutoFit/>
          </a:bodyPr>
          <a:lstStyle/>
          <a:p>
            <a:pPr algn="ctr"/>
            <a:r>
              <a:rPr lang="en-US" sz="3200" b="1" u="sng" dirty="0">
                <a:latin typeface="Times New Roman" panose="02020603050405020304" pitchFamily="18" charset="0"/>
                <a:cs typeface="Times New Roman" panose="02020603050405020304" pitchFamily="18" charset="0"/>
              </a:rPr>
              <a:t>Registration requirements of Job-worker</a:t>
            </a:r>
          </a:p>
          <a:p>
            <a:pPr algn="ctr"/>
            <a:endParaRPr lang="en-US" sz="28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Job workers are required to register under GST if their aggregate annual turnover exceeds the threshold limit of </a:t>
            </a:r>
            <a:r>
              <a:rPr lang="en-US" sz="2400" b="1" dirty="0" err="1">
                <a:latin typeface="Times New Roman" panose="02020603050405020304" pitchFamily="18" charset="0"/>
                <a:cs typeface="Times New Roman" panose="02020603050405020304" pitchFamily="18" charset="0"/>
              </a:rPr>
              <a:t>Rs</a:t>
            </a:r>
            <a:r>
              <a:rPr lang="en-US" sz="2400" b="1" dirty="0">
                <a:latin typeface="Times New Roman" panose="02020603050405020304" pitchFamily="18" charset="0"/>
                <a:cs typeface="Times New Roman" panose="02020603050405020304" pitchFamily="18" charset="0"/>
              </a:rPr>
              <a:t>. 20 Lakhs (or Rs.10 lakhs for businesses located in the special category states).</a:t>
            </a:r>
          </a:p>
          <a:p>
            <a:pPr algn="ct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970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239"/>
            <a:ext cx="12192000" cy="6187466"/>
          </a:xfrm>
          <a:prstGeom prst="rect">
            <a:avLst/>
          </a:prstGeom>
        </p:spPr>
      </p:pic>
    </p:spTree>
    <p:extLst>
      <p:ext uri="{BB962C8B-B14F-4D97-AF65-F5344CB8AC3E}">
        <p14:creationId xmlns:p14="http://schemas.microsoft.com/office/powerpoint/2010/main" val="209441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2688"/>
            <a:ext cx="12054213" cy="4154984"/>
          </a:xfrm>
          <a:prstGeom prst="rect">
            <a:avLst/>
          </a:prstGeom>
          <a:noFill/>
        </p:spPr>
        <p:txBody>
          <a:bodyPr wrap="square" rtlCol="0">
            <a:spAutoFit/>
          </a:bodyPr>
          <a:lstStyle/>
          <a:p>
            <a:r>
              <a:rPr lang="en-US" sz="2400" dirty="0">
                <a:latin typeface="Times New Roman" pitchFamily="18" charset="0"/>
                <a:cs typeface="Times New Roman" pitchFamily="18" charset="0"/>
              </a:rPr>
              <a:t>As per Rule 138 of CGST Rules, every registered person who causes movement of goods of consignment value exceeding 50000 rupees.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Earlier as per notification no 02/2023-Central Tax dated 10.11.2023, E-way Bills are mandatory for the transportation of goods within West Bengal for Job work and 50000 for Intra state movement </a:t>
            </a:r>
            <a:r>
              <a:rPr lang="en-US" sz="2400" dirty="0" err="1">
                <a:latin typeface="Times New Roman" pitchFamily="18" charset="0"/>
                <a:cs typeface="Times New Roman" pitchFamily="18" charset="0"/>
              </a:rPr>
              <a:t>w.e.f</a:t>
            </a:r>
            <a:r>
              <a:rPr lang="en-US" sz="2400" dirty="0">
                <a:latin typeface="Times New Roman" pitchFamily="18" charset="0"/>
                <a:cs typeface="Times New Roman" pitchFamily="18" charset="0"/>
              </a:rPr>
              <a:t>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December 2023.</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After various representation and revised notification no 03/2023-Central Tax dated 18.12.2023, the revised rule for E-way bill generation as under;</a:t>
            </a:r>
          </a:p>
          <a:p>
            <a:pPr marL="342900" indent="-342900">
              <a:buFont typeface="Arial" pitchFamily="34" charset="0"/>
              <a:buChar char="•"/>
            </a:pPr>
            <a:r>
              <a:rPr lang="en-US" sz="2400" dirty="0">
                <a:latin typeface="Times New Roman" pitchFamily="18" charset="0"/>
                <a:cs typeface="Times New Roman" pitchFamily="18" charset="0"/>
              </a:rPr>
              <a:t>No E-way bill required for job worker for Intra state</a:t>
            </a:r>
          </a:p>
          <a:p>
            <a:pPr marL="342900" indent="-342900">
              <a:buFont typeface="Arial" pitchFamily="34" charset="0"/>
              <a:buChar char="•"/>
            </a:pPr>
            <a:r>
              <a:rPr lang="en-US" sz="2400" dirty="0">
                <a:latin typeface="Times New Roman" pitchFamily="18" charset="0"/>
                <a:cs typeface="Times New Roman" pitchFamily="18" charset="0"/>
              </a:rPr>
              <a:t>Threshold limit from 50000 for Inter state.</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420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9D40-1C8E-29FD-A317-3101549F964A}"/>
              </a:ext>
            </a:extLst>
          </p:cNvPr>
          <p:cNvSpPr>
            <a:spLocks noGrp="1"/>
          </p:cNvSpPr>
          <p:nvPr>
            <p:ph type="title"/>
          </p:nvPr>
        </p:nvSpPr>
        <p:spPr>
          <a:xfrm>
            <a:off x="765698" y="360861"/>
            <a:ext cx="3273099" cy="2247117"/>
          </a:xfrm>
        </p:spPr>
        <p:txBody>
          <a:bodyPr>
            <a:normAutofit/>
          </a:bodyPr>
          <a:lstStyle/>
          <a:p>
            <a:pPr algn="ctr"/>
            <a:br>
              <a:rPr lang="en-US" dirty="0"/>
            </a:br>
            <a:r>
              <a:rPr lang="en-US" dirty="0">
                <a:latin typeface="Times New Roman" panose="02020603050405020304" pitchFamily="18" charset="0"/>
                <a:cs typeface="Times New Roman" panose="02020603050405020304" pitchFamily="18" charset="0"/>
              </a:rPr>
              <a:t>Job Work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&amp;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Textile Industry</a:t>
            </a:r>
            <a:br>
              <a:rPr lang="en-US" dirty="0"/>
            </a:br>
            <a:endParaRPr lang="en-IN"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3465" y="2531827"/>
            <a:ext cx="4036422" cy="3218733"/>
          </a:xfrm>
        </p:spPr>
      </p:pic>
      <p:sp>
        <p:nvSpPr>
          <p:cNvPr id="9" name="TextBox 8"/>
          <p:cNvSpPr txBox="1"/>
          <p:nvPr/>
        </p:nvSpPr>
        <p:spPr>
          <a:xfrm>
            <a:off x="5133703" y="587829"/>
            <a:ext cx="6583680" cy="590931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GST rates for job work can be classified into three categories:</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Job Work for Textile Industry For the textile industry, the GST rate for job work is 5%. This includes job work for yarn, fabric, and garments.</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Job Work for Other Industries For all other industries, including the food and beverage, electronics, and engineering industries, the GST rate for job work is 12%.</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Job Work on Handicraft Goods The GST rate for job work on handicraft goods is 5%.</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29821525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87A222-A205-62CF-7FDB-E668FF34E16C}"/>
              </a:ext>
            </a:extLst>
          </p:cNvPr>
          <p:cNvSpPr txBox="1"/>
          <p:nvPr/>
        </p:nvSpPr>
        <p:spPr>
          <a:xfrm>
            <a:off x="53340" y="1087940"/>
            <a:ext cx="12085320" cy="3139321"/>
          </a:xfrm>
          <a:prstGeom prst="rect">
            <a:avLst/>
          </a:prstGeom>
          <a:noFill/>
        </p:spPr>
        <p:txBody>
          <a:bodyPr wrap="square" rtlCol="0">
            <a:spAutoFit/>
          </a:bodyPr>
          <a:lstStyle/>
          <a:p>
            <a:endParaRPr lang="en-IN" b="0" i="0" dirty="0">
              <a:solidFill>
                <a:srgbClr val="000000"/>
              </a:solidFill>
              <a:effectLst/>
              <a:latin typeface="Georgia" panose="02040502050405020303" pitchFamily="18" charset="0"/>
            </a:endParaRPr>
          </a:p>
          <a:p>
            <a:endParaRPr lang="en-IN" dirty="0">
              <a:solidFill>
                <a:srgbClr val="000000"/>
              </a:solidFill>
              <a:latin typeface="Georgia" panose="02040502050405020303" pitchFamily="18" charset="0"/>
            </a:endParaRPr>
          </a:p>
          <a:p>
            <a:pPr algn="just"/>
            <a:r>
              <a:rPr lang="en-IN" b="0" i="0" dirty="0">
                <a:solidFill>
                  <a:srgbClr val="000000"/>
                </a:solidFill>
                <a:effectLst/>
                <a:latin typeface="Georgia" panose="02040502050405020303" pitchFamily="18" charset="0"/>
              </a:rPr>
              <a:t>Traditionally, the textile industry in India after agricultural, sector is the only industry that has generated huge </a:t>
            </a:r>
          </a:p>
          <a:p>
            <a:pPr algn="just"/>
            <a:r>
              <a:rPr lang="en-IN" b="0" i="0" dirty="0">
                <a:solidFill>
                  <a:srgbClr val="000000"/>
                </a:solidFill>
                <a:effectLst/>
                <a:latin typeface="Georgia" panose="02040502050405020303" pitchFamily="18" charset="0"/>
              </a:rPr>
              <a:t>employment for both, skilled and unskilled labour in textiles. The textile industry continues to be the second-largest </a:t>
            </a:r>
          </a:p>
          <a:p>
            <a:pPr algn="just"/>
            <a:r>
              <a:rPr lang="en-IN" b="0" i="0" dirty="0">
                <a:solidFill>
                  <a:srgbClr val="000000"/>
                </a:solidFill>
                <a:effectLst/>
                <a:latin typeface="Georgia" panose="02040502050405020303" pitchFamily="18" charset="0"/>
              </a:rPr>
              <a:t>employment generating sector in India. </a:t>
            </a:r>
            <a:endParaRPr lang="en-IN" dirty="0">
              <a:solidFill>
                <a:srgbClr val="000000"/>
              </a:solidFill>
              <a:latin typeface="Georgia" panose="02040502050405020303" pitchFamily="18" charset="0"/>
            </a:endParaRPr>
          </a:p>
          <a:p>
            <a:pPr algn="just"/>
            <a:endParaRPr lang="en-IN" dirty="0">
              <a:solidFill>
                <a:srgbClr val="000000"/>
              </a:solidFill>
              <a:latin typeface="Georgia" panose="02040502050405020303" pitchFamily="18" charset="0"/>
            </a:endParaRPr>
          </a:p>
          <a:p>
            <a:pPr algn="just"/>
            <a:endParaRPr lang="en-IN" dirty="0">
              <a:solidFill>
                <a:srgbClr val="000000"/>
              </a:solidFill>
              <a:latin typeface="Georgia" panose="02040502050405020303" pitchFamily="18" charset="0"/>
            </a:endParaRPr>
          </a:p>
          <a:p>
            <a:pPr algn="just"/>
            <a:r>
              <a:rPr lang="en-IN" b="0" i="0" dirty="0">
                <a:solidFill>
                  <a:srgbClr val="000000"/>
                </a:solidFill>
                <a:effectLst/>
                <a:latin typeface="Georgia" panose="02040502050405020303" pitchFamily="18" charset="0"/>
              </a:rPr>
              <a:t>The Indian textile industry can be categorized into Organized and unorganized sectors. The organized sector is mainly technologically driven and uses latest machineries and equipments for production of textile products. </a:t>
            </a:r>
          </a:p>
          <a:p>
            <a:pPr algn="just"/>
            <a:r>
              <a:rPr lang="en-IN" b="0" i="0" dirty="0">
                <a:solidFill>
                  <a:srgbClr val="000000"/>
                </a:solidFill>
                <a:effectLst/>
                <a:latin typeface="Georgia" panose="02040502050405020303" pitchFamily="18" charset="0"/>
              </a:rPr>
              <a:t>The unorganized sector, which forms a dominant part of this industry, is labour intensive. It is represented by production of clothes through weaving or spinning with the help of one's hands</a:t>
            </a:r>
            <a:endParaRPr lang="en-IN" dirty="0"/>
          </a:p>
        </p:txBody>
      </p:sp>
      <p:sp>
        <p:nvSpPr>
          <p:cNvPr id="3" name="TextBox 2">
            <a:extLst>
              <a:ext uri="{FF2B5EF4-FFF2-40B4-BE49-F238E27FC236}">
                <a16:creationId xmlns:a16="http://schemas.microsoft.com/office/drawing/2014/main" id="{EC697CB6-9B48-6976-38A3-6C906553ACC6}"/>
              </a:ext>
            </a:extLst>
          </p:cNvPr>
          <p:cNvSpPr txBox="1"/>
          <p:nvPr/>
        </p:nvSpPr>
        <p:spPr>
          <a:xfrm>
            <a:off x="2639961" y="693174"/>
            <a:ext cx="5796116"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ABOUT TEXTILE INDUSTRY</a:t>
            </a:r>
            <a:endParaRPr lang="en-IN"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2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457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57575"/>
            <a:ext cx="12192000" cy="3457574"/>
          </a:xfrm>
          <a:prstGeom prst="rect">
            <a:avLst/>
          </a:prstGeom>
        </p:spPr>
      </p:pic>
    </p:spTree>
    <p:extLst>
      <p:ext uri="{BB962C8B-B14F-4D97-AF65-F5344CB8AC3E}">
        <p14:creationId xmlns:p14="http://schemas.microsoft.com/office/powerpoint/2010/main" val="107564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30629" y="2299063"/>
          <a:ext cx="4519748" cy="334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600892" y="4728753"/>
          <a:ext cx="3709852" cy="1436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ounded Rectangle 9"/>
          <p:cNvSpPr/>
          <p:nvPr/>
        </p:nvSpPr>
        <p:spPr>
          <a:xfrm>
            <a:off x="130629" y="2743200"/>
            <a:ext cx="1907177" cy="1071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Principal</a:t>
            </a:r>
          </a:p>
          <a:p>
            <a:pPr algn="ctr"/>
            <a:endParaRPr lang="en-IN" dirty="0"/>
          </a:p>
        </p:txBody>
      </p:sp>
      <p:sp>
        <p:nvSpPr>
          <p:cNvPr id="12" name="Oval 11"/>
          <p:cNvSpPr/>
          <p:nvPr/>
        </p:nvSpPr>
        <p:spPr>
          <a:xfrm>
            <a:off x="2346959" y="2743200"/>
            <a:ext cx="1963785" cy="88827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Fabric</a:t>
            </a:r>
          </a:p>
          <a:p>
            <a:pPr algn="ctr"/>
            <a:r>
              <a:rPr lang="en-US" dirty="0"/>
              <a:t>Manufacturer</a:t>
            </a:r>
            <a:endParaRPr lang="en-IN" dirty="0"/>
          </a:p>
        </p:txBody>
      </p:sp>
      <p:sp>
        <p:nvSpPr>
          <p:cNvPr id="15" name="Oval 14"/>
          <p:cNvSpPr/>
          <p:nvPr/>
        </p:nvSpPr>
        <p:spPr>
          <a:xfrm>
            <a:off x="4637313" y="2743200"/>
            <a:ext cx="1698173" cy="77070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Dyeing</a:t>
            </a:r>
            <a:endParaRPr lang="en-IN" dirty="0"/>
          </a:p>
        </p:txBody>
      </p:sp>
      <p:sp>
        <p:nvSpPr>
          <p:cNvPr id="16" name="Oval 15"/>
          <p:cNvSpPr/>
          <p:nvPr/>
        </p:nvSpPr>
        <p:spPr>
          <a:xfrm>
            <a:off x="6940731" y="2743200"/>
            <a:ext cx="1955075" cy="77070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Garment Manufacturer</a:t>
            </a:r>
          </a:p>
        </p:txBody>
      </p:sp>
      <p:sp>
        <p:nvSpPr>
          <p:cNvPr id="17" name="Right Arrow 16"/>
          <p:cNvSpPr/>
          <p:nvPr/>
        </p:nvSpPr>
        <p:spPr>
          <a:xfrm>
            <a:off x="4310744" y="3122023"/>
            <a:ext cx="339633" cy="130628"/>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Curved Down Arrow 21"/>
          <p:cNvSpPr/>
          <p:nvPr/>
        </p:nvSpPr>
        <p:spPr>
          <a:xfrm rot="10635480">
            <a:off x="892263" y="3691702"/>
            <a:ext cx="7464726" cy="1324284"/>
          </a:xfrm>
          <a:prstGeom prst="curvedDownArrow">
            <a:avLst>
              <a:gd name="adj1" fmla="val 25000"/>
              <a:gd name="adj2" fmla="val 44819"/>
              <a:gd name="adj3" fmla="val 2500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Right Arrow 17"/>
          <p:cNvSpPr/>
          <p:nvPr/>
        </p:nvSpPr>
        <p:spPr>
          <a:xfrm>
            <a:off x="6335486" y="3122023"/>
            <a:ext cx="605245" cy="130628"/>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2859785" y="4728753"/>
            <a:ext cx="3853543" cy="646331"/>
          </a:xfrm>
          <a:prstGeom prst="rect">
            <a:avLst/>
          </a:prstGeom>
          <a:noFill/>
        </p:spPr>
        <p:txBody>
          <a:bodyPr wrap="square" rtlCol="0">
            <a:spAutoFit/>
          </a:bodyPr>
          <a:lstStyle/>
          <a:p>
            <a:r>
              <a:rPr lang="en-US" dirty="0"/>
              <a:t>After Completion of Job Work either Sent Back to the Principal</a:t>
            </a:r>
          </a:p>
        </p:txBody>
      </p:sp>
      <p:sp>
        <p:nvSpPr>
          <p:cNvPr id="24" name="Up Arrow 23"/>
          <p:cNvSpPr/>
          <p:nvPr/>
        </p:nvSpPr>
        <p:spPr>
          <a:xfrm rot="3238707">
            <a:off x="9009457" y="2345685"/>
            <a:ext cx="264688" cy="800760"/>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Up Arrow 24"/>
          <p:cNvSpPr/>
          <p:nvPr/>
        </p:nvSpPr>
        <p:spPr>
          <a:xfrm rot="6579511">
            <a:off x="9102096" y="2904642"/>
            <a:ext cx="251158" cy="910753"/>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ounded Rectangle 25"/>
          <p:cNvSpPr/>
          <p:nvPr/>
        </p:nvSpPr>
        <p:spPr>
          <a:xfrm>
            <a:off x="9543457" y="1802674"/>
            <a:ext cx="1991046" cy="94052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Customer</a:t>
            </a:r>
            <a:endParaRPr lang="en-IN" dirty="0"/>
          </a:p>
        </p:txBody>
      </p:sp>
      <p:sp>
        <p:nvSpPr>
          <p:cNvPr id="27" name="Rounded Rectangle 26"/>
          <p:cNvSpPr/>
          <p:nvPr/>
        </p:nvSpPr>
        <p:spPr>
          <a:xfrm>
            <a:off x="9698757" y="3252651"/>
            <a:ext cx="1835746" cy="92746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Overseas Customer</a:t>
            </a:r>
            <a:endParaRPr lang="en-IN" dirty="0"/>
          </a:p>
        </p:txBody>
      </p:sp>
      <p:sp>
        <p:nvSpPr>
          <p:cNvPr id="28" name="TextBox 27"/>
          <p:cNvSpPr txBox="1"/>
          <p:nvPr/>
        </p:nvSpPr>
        <p:spPr>
          <a:xfrm>
            <a:off x="8895806" y="2298728"/>
            <a:ext cx="831780" cy="1569660"/>
          </a:xfrm>
          <a:prstGeom prst="rect">
            <a:avLst/>
          </a:prstGeom>
          <a:noFill/>
        </p:spPr>
        <p:txBody>
          <a:bodyPr wrap="square" rtlCol="0">
            <a:spAutoFit/>
          </a:bodyPr>
          <a:lstStyle/>
          <a:p>
            <a:r>
              <a:rPr lang="en-US" sz="1600" dirty="0"/>
              <a:t>As per of  the Instruction Principal</a:t>
            </a:r>
          </a:p>
        </p:txBody>
      </p:sp>
      <p:sp>
        <p:nvSpPr>
          <p:cNvPr id="29" name="Oval 28"/>
          <p:cNvSpPr/>
          <p:nvPr/>
        </p:nvSpPr>
        <p:spPr>
          <a:xfrm>
            <a:off x="2508069" y="901338"/>
            <a:ext cx="1345474" cy="62701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Yarn Supplier</a:t>
            </a:r>
            <a:endParaRPr lang="en-IN" sz="1600" dirty="0"/>
          </a:p>
        </p:txBody>
      </p:sp>
      <p:sp>
        <p:nvSpPr>
          <p:cNvPr id="32" name="Oval 31"/>
          <p:cNvSpPr/>
          <p:nvPr/>
        </p:nvSpPr>
        <p:spPr>
          <a:xfrm>
            <a:off x="7145383" y="901337"/>
            <a:ext cx="1750423" cy="73151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Supplier of </a:t>
            </a:r>
            <a:r>
              <a:rPr lang="en-US" sz="1600" dirty="0" err="1"/>
              <a:t>Accesorries</a:t>
            </a:r>
            <a:endParaRPr lang="en-US" sz="1600" dirty="0"/>
          </a:p>
          <a:p>
            <a:pPr algn="ctr"/>
            <a:endParaRPr lang="en-IN" sz="1600" dirty="0"/>
          </a:p>
        </p:txBody>
      </p:sp>
      <p:sp>
        <p:nvSpPr>
          <p:cNvPr id="33" name="Oval 32"/>
          <p:cNvSpPr/>
          <p:nvPr/>
        </p:nvSpPr>
        <p:spPr>
          <a:xfrm>
            <a:off x="4650377" y="901339"/>
            <a:ext cx="1515291" cy="73151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Dye </a:t>
            </a:r>
            <a:r>
              <a:rPr lang="en-US" sz="1600" dirty="0" err="1"/>
              <a:t>Colour</a:t>
            </a:r>
            <a:endParaRPr lang="en-US" sz="1600" dirty="0"/>
          </a:p>
          <a:p>
            <a:pPr algn="ctr"/>
            <a:r>
              <a:rPr lang="en-US" sz="1600" dirty="0"/>
              <a:t>supplier</a:t>
            </a:r>
            <a:endParaRPr lang="en-IN" sz="1600" dirty="0"/>
          </a:p>
        </p:txBody>
      </p:sp>
      <p:sp>
        <p:nvSpPr>
          <p:cNvPr id="34" name="Down Arrow 33"/>
          <p:cNvSpPr/>
          <p:nvPr/>
        </p:nvSpPr>
        <p:spPr>
          <a:xfrm>
            <a:off x="3161212" y="1528355"/>
            <a:ext cx="182880" cy="121484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Down Arrow 34"/>
          <p:cNvSpPr/>
          <p:nvPr/>
        </p:nvSpPr>
        <p:spPr>
          <a:xfrm>
            <a:off x="7948749" y="1561012"/>
            <a:ext cx="182880" cy="121484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Down Arrow 35"/>
          <p:cNvSpPr/>
          <p:nvPr/>
        </p:nvSpPr>
        <p:spPr>
          <a:xfrm>
            <a:off x="5373190" y="1600201"/>
            <a:ext cx="182880" cy="121484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Box 36"/>
          <p:cNvSpPr txBox="1"/>
          <p:nvPr/>
        </p:nvSpPr>
        <p:spPr>
          <a:xfrm>
            <a:off x="2191659" y="1632856"/>
            <a:ext cx="1661884" cy="830997"/>
          </a:xfrm>
          <a:prstGeom prst="rect">
            <a:avLst/>
          </a:prstGeom>
          <a:noFill/>
        </p:spPr>
        <p:txBody>
          <a:bodyPr wrap="square" rtlCol="0">
            <a:spAutoFit/>
          </a:bodyPr>
          <a:lstStyle/>
          <a:p>
            <a:r>
              <a:rPr lang="en-US" sz="1600" dirty="0"/>
              <a:t>Supply of Yarn on Instruction of Principal</a:t>
            </a:r>
          </a:p>
        </p:txBody>
      </p:sp>
      <p:sp>
        <p:nvSpPr>
          <p:cNvPr id="39" name="TextBox 38"/>
          <p:cNvSpPr txBox="1"/>
          <p:nvPr/>
        </p:nvSpPr>
        <p:spPr>
          <a:xfrm>
            <a:off x="4861561" y="1802674"/>
            <a:ext cx="1610362" cy="830997"/>
          </a:xfrm>
          <a:prstGeom prst="rect">
            <a:avLst/>
          </a:prstGeom>
          <a:noFill/>
        </p:spPr>
        <p:txBody>
          <a:bodyPr wrap="square" rtlCol="0">
            <a:spAutoFit/>
          </a:bodyPr>
          <a:lstStyle/>
          <a:p>
            <a:r>
              <a:rPr lang="en-US" sz="1600" dirty="0"/>
              <a:t>Supply of Dyes on Instruction of Principal</a:t>
            </a:r>
          </a:p>
        </p:txBody>
      </p:sp>
      <p:sp>
        <p:nvSpPr>
          <p:cNvPr id="40" name="TextBox 39"/>
          <p:cNvSpPr txBox="1"/>
          <p:nvPr/>
        </p:nvSpPr>
        <p:spPr>
          <a:xfrm>
            <a:off x="7265239" y="1567209"/>
            <a:ext cx="1987569" cy="1077218"/>
          </a:xfrm>
          <a:prstGeom prst="rect">
            <a:avLst/>
          </a:prstGeom>
          <a:noFill/>
        </p:spPr>
        <p:txBody>
          <a:bodyPr wrap="square" rtlCol="0">
            <a:spAutoFit/>
          </a:bodyPr>
          <a:lstStyle/>
          <a:p>
            <a:r>
              <a:rPr lang="en-US" sz="1600" dirty="0"/>
              <a:t>Supply of Accessories on Instruction of Principal</a:t>
            </a:r>
          </a:p>
        </p:txBody>
      </p:sp>
      <p:sp>
        <p:nvSpPr>
          <p:cNvPr id="11" name="Rectangle 10"/>
          <p:cNvSpPr/>
          <p:nvPr/>
        </p:nvSpPr>
        <p:spPr>
          <a:xfrm>
            <a:off x="2063931" y="3853542"/>
            <a:ext cx="6584429" cy="42583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Job Work Arrangement by Principal</a:t>
            </a:r>
            <a:endParaRPr lang="en-IN" dirty="0"/>
          </a:p>
        </p:txBody>
      </p:sp>
      <p:graphicFrame>
        <p:nvGraphicFramePr>
          <p:cNvPr id="42" name="Diagram 41"/>
          <p:cNvGraphicFramePr/>
          <p:nvPr/>
        </p:nvGraphicFramePr>
        <p:xfrm>
          <a:off x="1946365" y="5455038"/>
          <a:ext cx="4766963" cy="8433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4" name="Diagram 43"/>
          <p:cNvGraphicFramePr/>
          <p:nvPr/>
        </p:nvGraphicFramePr>
        <p:xfrm>
          <a:off x="9013371" y="483326"/>
          <a:ext cx="3030583" cy="12003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5" name="TextBox 44"/>
          <p:cNvSpPr txBox="1"/>
          <p:nvPr/>
        </p:nvSpPr>
        <p:spPr>
          <a:xfrm>
            <a:off x="313510" y="171600"/>
            <a:ext cx="869986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Job Work Arrangement in Textile Industry</a:t>
            </a:r>
          </a:p>
        </p:txBody>
      </p:sp>
    </p:spTree>
    <p:extLst>
      <p:ext uri="{BB962C8B-B14F-4D97-AF65-F5344CB8AC3E}">
        <p14:creationId xmlns:p14="http://schemas.microsoft.com/office/powerpoint/2010/main" val="2764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down)">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down)">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down)">
                                      <p:cBhvr>
                                        <p:cTn id="1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7" grpId="0" animBg="1"/>
      <p:bldP spid="22" grpId="0" animBg="1"/>
      <p:bldP spid="18" grpId="0" animBg="1"/>
      <p:bldP spid="23" grpId="0"/>
      <p:bldP spid="24" grpId="0" animBg="1"/>
      <p:bldP spid="25" grpId="0" animBg="1"/>
      <p:bldP spid="26" grpId="0" animBg="1"/>
      <p:bldP spid="27" grpId="0" animBg="1"/>
      <p:bldP spid="28" grpId="0"/>
      <p:bldP spid="29" grpId="0" animBg="1"/>
      <p:bldP spid="32" grpId="0" animBg="1"/>
      <p:bldP spid="33" grpId="0" animBg="1"/>
      <p:bldP spid="34" grpId="0" animBg="1"/>
      <p:bldP spid="35" grpId="0" animBg="1"/>
      <p:bldP spid="36" grpId="0" animBg="1"/>
      <p:bldP spid="37" grpId="0"/>
      <p:bldP spid="39" grpId="0"/>
      <p:bldP spid="40" grpId="0"/>
      <p:bldP spid="11" grpId="0" animBg="1"/>
      <p:bldGraphic spid="42" grpId="0">
        <p:bldAsOne/>
      </p:bldGraphic>
      <p:bldGraphic spid="4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135" y="701457"/>
            <a:ext cx="10959282" cy="6001643"/>
          </a:xfrm>
          <a:prstGeom prst="rect">
            <a:avLst/>
          </a:prstGeom>
          <a:noFill/>
        </p:spPr>
        <p:txBody>
          <a:bodyPr wrap="none" rtlCol="0">
            <a:spAutoFit/>
          </a:bodyPr>
          <a:lstStyle/>
          <a:p>
            <a:r>
              <a:rPr lang="en-US" sz="2400" b="1" u="sng" dirty="0">
                <a:latin typeface="Times New Roman" pitchFamily="18" charset="0"/>
                <a:cs typeface="Times New Roman" pitchFamily="18" charset="0"/>
              </a:rPr>
              <a:t>JOB WORK PROCEDURE</a:t>
            </a:r>
          </a:p>
          <a:p>
            <a:endParaRPr lang="en-US" sz="2400" b="1" u="sng" dirty="0">
              <a:latin typeface="Times New Roman" pitchFamily="18" charset="0"/>
              <a:cs typeface="Times New Roman" pitchFamily="18" charset="0"/>
            </a:endParaRPr>
          </a:p>
          <a:p>
            <a:pPr algn="just"/>
            <a:r>
              <a:rPr lang="en-US" sz="2400" b="1" u="sng" dirty="0">
                <a:latin typeface="Times New Roman" pitchFamily="18" charset="0"/>
                <a:cs typeface="Times New Roman" pitchFamily="18" charset="0"/>
              </a:rPr>
              <a:t>1.Dispatching Goods for Job work: </a:t>
            </a:r>
            <a:r>
              <a:rPr lang="en-US" sz="2400" dirty="0">
                <a:latin typeface="Times New Roman" pitchFamily="18" charset="0"/>
                <a:cs typeface="Times New Roman" pitchFamily="18" charset="0"/>
              </a:rPr>
              <a:t>The principal must first send raw materials or </a:t>
            </a:r>
          </a:p>
          <a:p>
            <a:pPr algn="just"/>
            <a:r>
              <a:rPr lang="en-US" sz="2400" dirty="0">
                <a:latin typeface="Times New Roman" pitchFamily="18" charset="0"/>
                <a:cs typeface="Times New Roman" pitchFamily="18" charset="0"/>
              </a:rPr>
              <a:t>semi-finished goods to the job worker for processing, assembly, or completion. </a:t>
            </a:r>
          </a:p>
          <a:p>
            <a:pPr algn="just"/>
            <a:r>
              <a:rPr lang="en-US" sz="2400" dirty="0">
                <a:latin typeface="Times New Roman" pitchFamily="18" charset="0"/>
                <a:cs typeface="Times New Roman" pitchFamily="18" charset="0"/>
              </a:rPr>
              <a:t>They must prepare a delivery </a:t>
            </a:r>
            <a:r>
              <a:rPr lang="en-US" sz="2400" dirty="0" err="1">
                <a:latin typeface="Times New Roman" pitchFamily="18" charset="0"/>
                <a:cs typeface="Times New Roman" pitchFamily="18" charset="0"/>
              </a:rPr>
              <a:t>challan</a:t>
            </a:r>
            <a:r>
              <a:rPr lang="en-US" sz="2400" dirty="0">
                <a:latin typeface="Times New Roman" pitchFamily="18" charset="0"/>
                <a:cs typeface="Times New Roman" pitchFamily="18" charset="0"/>
              </a:rPr>
              <a:t> containing details such as the description of </a:t>
            </a:r>
          </a:p>
          <a:p>
            <a:pPr algn="just"/>
            <a:r>
              <a:rPr lang="en-US" sz="2400" dirty="0">
                <a:latin typeface="Times New Roman" pitchFamily="18" charset="0"/>
                <a:cs typeface="Times New Roman" pitchFamily="18" charset="0"/>
              </a:rPr>
              <a:t>goods, quantity, value, GST identification number of the supplier and the job worker.</a:t>
            </a:r>
          </a:p>
          <a:p>
            <a:pPr algn="just"/>
            <a:endParaRPr lang="en-US" sz="2400" dirty="0">
              <a:latin typeface="Times New Roman" pitchFamily="18" charset="0"/>
              <a:cs typeface="Times New Roman" pitchFamily="18" charset="0"/>
            </a:endParaRPr>
          </a:p>
          <a:p>
            <a:pPr algn="just"/>
            <a:r>
              <a:rPr lang="en-US" sz="2400" b="1" u="sng" dirty="0">
                <a:latin typeface="Times New Roman" pitchFamily="18" charset="0"/>
                <a:cs typeface="Times New Roman" pitchFamily="18" charset="0"/>
              </a:rPr>
              <a:t>2.Delivery </a:t>
            </a:r>
            <a:r>
              <a:rPr lang="en-US" sz="2400" b="1" u="sng" dirty="0" err="1">
                <a:latin typeface="Times New Roman" pitchFamily="18" charset="0"/>
                <a:cs typeface="Times New Roman" pitchFamily="18" charset="0"/>
              </a:rPr>
              <a:t>Challan</a:t>
            </a:r>
            <a:r>
              <a:rPr lang="en-US" sz="2400" b="1" u="sng" dirty="0">
                <a:latin typeface="Times New Roman" pitchFamily="18" charset="0"/>
                <a:cs typeface="Times New Roman" pitchFamily="18" charset="0"/>
              </a:rPr>
              <a:t>: </a:t>
            </a:r>
            <a:r>
              <a:rPr lang="en-US" sz="2400" dirty="0">
                <a:latin typeface="Times New Roman" pitchFamily="18" charset="0"/>
                <a:cs typeface="Times New Roman" pitchFamily="18" charset="0"/>
              </a:rPr>
              <a:t>Once the job work is completed, the job worker must update </a:t>
            </a:r>
          </a:p>
          <a:p>
            <a:pPr algn="just"/>
            <a:r>
              <a:rPr lang="en-US" sz="2400" dirty="0">
                <a:latin typeface="Times New Roman" pitchFamily="18" charset="0"/>
                <a:cs typeface="Times New Roman" pitchFamily="18" charset="0"/>
              </a:rPr>
              <a:t>the delivery </a:t>
            </a:r>
            <a:r>
              <a:rPr lang="en-US" sz="2400" dirty="0" err="1">
                <a:latin typeface="Times New Roman" pitchFamily="18" charset="0"/>
                <a:cs typeface="Times New Roman" pitchFamily="18" charset="0"/>
              </a:rPr>
              <a:t>challan</a:t>
            </a:r>
            <a:r>
              <a:rPr lang="en-US" sz="2400" dirty="0">
                <a:latin typeface="Times New Roman" pitchFamily="18" charset="0"/>
                <a:cs typeface="Times New Roman" pitchFamily="18" charset="0"/>
              </a:rPr>
              <a:t> to include the details of the processed goods. The updated delivery </a:t>
            </a:r>
          </a:p>
          <a:p>
            <a:pPr algn="just"/>
            <a:r>
              <a:rPr lang="en-US" sz="2400" dirty="0" err="1">
                <a:latin typeface="Times New Roman" pitchFamily="18" charset="0"/>
                <a:cs typeface="Times New Roman" pitchFamily="18" charset="0"/>
              </a:rPr>
              <a:t>challan</a:t>
            </a:r>
            <a:r>
              <a:rPr lang="en-US" sz="2400" dirty="0">
                <a:latin typeface="Times New Roman" pitchFamily="18" charset="0"/>
                <a:cs typeface="Times New Roman" pitchFamily="18" charset="0"/>
              </a:rPr>
              <a:t> must be sent back to the principal.</a:t>
            </a:r>
            <a:br>
              <a:rPr lang="en-US" sz="2400" dirty="0">
                <a:latin typeface="Times New Roman" pitchFamily="18" charset="0"/>
                <a:cs typeface="Times New Roman" pitchFamily="18" charset="0"/>
              </a:rPr>
            </a:br>
            <a:br>
              <a:rPr lang="en-US" sz="2400" dirty="0"/>
            </a:br>
            <a:r>
              <a:rPr lang="en-US" sz="2400" dirty="0"/>
              <a:t>3. </a:t>
            </a:r>
            <a:r>
              <a:rPr lang="en-US" sz="2400" b="1" u="sng" dirty="0">
                <a:latin typeface="Times New Roman" pitchFamily="18" charset="0"/>
                <a:cs typeface="Times New Roman" pitchFamily="18" charset="0"/>
              </a:rPr>
              <a:t>Receiving the processed Goods</a:t>
            </a:r>
            <a:r>
              <a:rPr lang="en-US" sz="2400" dirty="0">
                <a:latin typeface="Times New Roman" pitchFamily="18" charset="0"/>
                <a:cs typeface="Times New Roman" pitchFamily="18" charset="0"/>
              </a:rPr>
              <a:t>: The principal must receive the processed goods </a:t>
            </a:r>
          </a:p>
          <a:p>
            <a:pPr algn="just"/>
            <a:r>
              <a:rPr lang="en-US" sz="2400" dirty="0">
                <a:latin typeface="Times New Roman" pitchFamily="18" charset="0"/>
                <a:cs typeface="Times New Roman" pitchFamily="18" charset="0"/>
              </a:rPr>
              <a:t>along with the updated delivery </a:t>
            </a:r>
            <a:r>
              <a:rPr lang="en-US" sz="2400" dirty="0" err="1">
                <a:latin typeface="Times New Roman" pitchFamily="18" charset="0"/>
                <a:cs typeface="Times New Roman" pitchFamily="18" charset="0"/>
              </a:rPr>
              <a:t>challan</a:t>
            </a:r>
            <a:r>
              <a:rPr lang="en-US" sz="2400" dirty="0">
                <a:latin typeface="Times New Roman" pitchFamily="18" charset="0"/>
                <a:cs typeface="Times New Roman" pitchFamily="18" charset="0"/>
              </a:rPr>
              <a:t> from the job worker. They must also </a:t>
            </a:r>
          </a:p>
          <a:p>
            <a:pPr algn="just"/>
            <a:r>
              <a:rPr lang="en-US" sz="2400" dirty="0">
                <a:latin typeface="Times New Roman" pitchFamily="18" charset="0"/>
                <a:cs typeface="Times New Roman" pitchFamily="18" charset="0"/>
              </a:rPr>
              <a:t>verify the quantity and quality of the goods received.</a:t>
            </a:r>
            <a:br>
              <a:rPr lang="en-US" sz="2400" dirty="0">
                <a:latin typeface="Times New Roman" pitchFamily="18" charset="0"/>
                <a:cs typeface="Times New Roman" pitchFamily="18" charset="0"/>
              </a:rPr>
            </a:br>
            <a:br>
              <a:rPr lang="en-US" sz="2400" dirty="0"/>
            </a:br>
            <a:endParaRPr lang="en-IN"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951860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60" y="2352527"/>
            <a:ext cx="12076512" cy="954107"/>
          </a:xfrm>
          <a:prstGeom prst="rect">
            <a:avLst/>
          </a:prstGeom>
          <a:noFill/>
        </p:spPr>
        <p:txBody>
          <a:bodyPr wrap="none" rtlCol="0">
            <a:spAutoFit/>
          </a:bodyPr>
          <a:lstStyle/>
          <a:p>
            <a:pPr algn="ctr"/>
            <a:r>
              <a:rPr lang="en-US" sz="2800" b="1" dirty="0">
                <a:latin typeface="Times New Roman" pitchFamily="18" charset="0"/>
                <a:cs typeface="Times New Roman" pitchFamily="18" charset="0"/>
              </a:rPr>
              <a:t>CAN ANYONE TELL WHICH COMPLIANCE SHALL BE DONE BY THE </a:t>
            </a:r>
          </a:p>
          <a:p>
            <a:pPr algn="ctr"/>
            <a:r>
              <a:rPr lang="en-US" sz="2800" b="1" dirty="0">
                <a:latin typeface="Times New Roman" pitchFamily="18" charset="0"/>
                <a:cs typeface="Times New Roman" pitchFamily="18" charset="0"/>
              </a:rPr>
              <a:t>PRINCIPAL?</a:t>
            </a:r>
            <a:endParaRPr lang="en-I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61747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573" y="2592888"/>
            <a:ext cx="11686783" cy="1384995"/>
          </a:xfrm>
          <a:prstGeom prst="rect">
            <a:avLst/>
          </a:prstGeom>
          <a:noFill/>
        </p:spPr>
        <p:txBody>
          <a:bodyPr wrap="square" rtlCol="0">
            <a:spAutoFit/>
          </a:bodyPr>
          <a:lstStyle/>
          <a:p>
            <a:r>
              <a:rPr lang="en-US" sz="2800" dirty="0">
                <a:latin typeface="Times New Roman" pitchFamily="18" charset="0"/>
                <a:cs typeface="Times New Roman" pitchFamily="18" charset="0"/>
              </a:rPr>
              <a:t>The Principal is required to submit a quarterly return in </a:t>
            </a:r>
            <a:r>
              <a:rPr lang="en-US" sz="2800" b="1" i="1" dirty="0">
                <a:latin typeface="Times New Roman" pitchFamily="18" charset="0"/>
                <a:cs typeface="Times New Roman" pitchFamily="18" charset="0"/>
              </a:rPr>
              <a:t>Form GST ITC-04 </a:t>
            </a:r>
          </a:p>
          <a:p>
            <a:r>
              <a:rPr lang="en-US" sz="2800" dirty="0">
                <a:latin typeface="Times New Roman" pitchFamily="18" charset="0"/>
                <a:cs typeface="Times New Roman" pitchFamily="18" charset="0"/>
              </a:rPr>
              <a:t>summarizing details of </a:t>
            </a:r>
            <a:r>
              <a:rPr lang="en-US" sz="2800" dirty="0" err="1">
                <a:latin typeface="Times New Roman" pitchFamily="18" charset="0"/>
                <a:cs typeface="Times New Roman" pitchFamily="18" charset="0"/>
              </a:rPr>
              <a:t>challan</a:t>
            </a:r>
            <a:r>
              <a:rPr lang="en-US" sz="2800" dirty="0">
                <a:latin typeface="Times New Roman" pitchFamily="18" charset="0"/>
                <a:cs typeface="Times New Roman" pitchFamily="18" charset="0"/>
              </a:rPr>
              <a:t> regarding goods dispatched to or received from the job worker.</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2288230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9" y="2104373"/>
            <a:ext cx="10216195" cy="1631216"/>
          </a:xfrm>
          <a:prstGeom prst="rect">
            <a:avLst/>
          </a:prstGeom>
          <a:noFill/>
        </p:spPr>
        <p:txBody>
          <a:bodyPr wrap="none" rtlCol="0">
            <a:spAutoFit/>
          </a:bodyPr>
          <a:lstStyle/>
          <a:p>
            <a:r>
              <a:rPr lang="en-US" sz="2800" b="1" u="sng" dirty="0">
                <a:latin typeface="Times New Roman" pitchFamily="18" charset="0"/>
                <a:cs typeface="Times New Roman" pitchFamily="18" charset="0"/>
              </a:rPr>
              <a:t>Table wise ITC-04</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Table 4: Details of inputs/capital goods sent for job-work</a:t>
            </a:r>
          </a:p>
          <a:p>
            <a:r>
              <a:rPr lang="en-US" dirty="0">
                <a:latin typeface="Times New Roman" pitchFamily="18" charset="0"/>
                <a:cs typeface="Times New Roman" pitchFamily="18" charset="0"/>
              </a:rPr>
              <a:t>Table 5A: Details of inputs/ capital goods received back from job worker to whom such goods were sent for </a:t>
            </a:r>
          </a:p>
          <a:p>
            <a:r>
              <a:rPr lang="en-US" dirty="0">
                <a:latin typeface="Times New Roman" pitchFamily="18" charset="0"/>
                <a:cs typeface="Times New Roman" pitchFamily="18" charset="0"/>
              </a:rPr>
              <a:t>job work; and losses and wastes.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50471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252912"/>
          </a:xfrm>
          <a:prstGeom prst="rect">
            <a:avLst/>
          </a:prstGeom>
        </p:spPr>
      </p:pic>
      <p:sp>
        <p:nvSpPr>
          <p:cNvPr id="3" name="TextBox 2"/>
          <p:cNvSpPr txBox="1"/>
          <p:nvPr/>
        </p:nvSpPr>
        <p:spPr>
          <a:xfrm>
            <a:off x="914401" y="4997885"/>
            <a:ext cx="10278648" cy="369332"/>
          </a:xfrm>
          <a:prstGeom prst="rect">
            <a:avLst/>
          </a:prstGeom>
          <a:noFill/>
        </p:spPr>
        <p:txBody>
          <a:bodyPr wrap="none" rtlCol="0">
            <a:spAutoFit/>
          </a:bodyPr>
          <a:lstStyle/>
          <a:p>
            <a:r>
              <a:rPr lang="en-US" b="1" dirty="0">
                <a:latin typeface="Times New Roman" pitchFamily="18" charset="0"/>
                <a:cs typeface="Times New Roman" pitchFamily="18" charset="0"/>
              </a:rPr>
              <a:t>DUE DATES TO FILE FORM ITC-O4:  25</a:t>
            </a:r>
            <a:r>
              <a:rPr lang="en-US" b="1" baseline="30000" dirty="0">
                <a:latin typeface="Times New Roman" pitchFamily="18" charset="0"/>
                <a:cs typeface="Times New Roman" pitchFamily="18" charset="0"/>
              </a:rPr>
              <a:t>TH</a:t>
            </a:r>
            <a:r>
              <a:rPr lang="en-US" b="1" dirty="0">
                <a:latin typeface="Times New Roman" pitchFamily="18" charset="0"/>
                <a:cs typeface="Times New Roman" pitchFamily="18" charset="0"/>
              </a:rPr>
              <a:t> DAY OF THE MONTH SUCCEEDING THE QURTER</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4037444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382" y="659065"/>
            <a:ext cx="8991600" cy="5724644"/>
          </a:xfrm>
          <a:prstGeom prst="rect">
            <a:avLst/>
          </a:prstGeom>
          <a:noFill/>
        </p:spPr>
        <p:txBody>
          <a:bodyPr wrap="square" rtlCol="0">
            <a:spAutoFit/>
          </a:bodyPr>
          <a:lstStyle/>
          <a:p>
            <a:r>
              <a:rPr lang="en-US" sz="2800" b="1" u="sng" dirty="0">
                <a:latin typeface="Times New Roman" pitchFamily="18" charset="0"/>
                <a:cs typeface="Times New Roman" pitchFamily="18" charset="0"/>
              </a:rPr>
              <a:t>TIME LIMIT FOR JOB WORKER</a:t>
            </a:r>
          </a:p>
          <a:p>
            <a:endParaRPr lang="en-US" sz="2800" b="1" u="sng" dirty="0">
              <a:latin typeface="Times New Roman" pitchFamily="18" charset="0"/>
              <a:cs typeface="Times New Roman" pitchFamily="18" charset="0"/>
            </a:endParaRPr>
          </a:p>
          <a:p>
            <a:r>
              <a:rPr lang="en-US" sz="2800" b="1" u="sng" dirty="0">
                <a:latin typeface="Times New Roman" pitchFamily="18" charset="0"/>
                <a:cs typeface="Times New Roman" pitchFamily="18" charset="0"/>
              </a:rPr>
              <a:t>Inputs/Semi-finished goods</a:t>
            </a:r>
          </a:p>
          <a:p>
            <a:endParaRPr lang="en-US" sz="2800" b="1" u="sng" dirty="0">
              <a:latin typeface="Times New Roman" pitchFamily="18" charset="0"/>
              <a:cs typeface="Times New Roman" pitchFamily="18" charset="0"/>
            </a:endParaRPr>
          </a:p>
          <a:p>
            <a:pPr marL="457200" indent="-457200">
              <a:buFont typeface="Arial" pitchFamily="34" charset="0"/>
              <a:buChar char="•"/>
            </a:pPr>
            <a:r>
              <a:rPr lang="en-US" sz="2000" dirty="0">
                <a:latin typeface="Times New Roman" pitchFamily="18" charset="0"/>
                <a:cs typeface="Times New Roman" pitchFamily="18" charset="0"/>
              </a:rPr>
              <a:t>The principal can send inputs goods for Job work purpose but the same should be received back within 1 year of goods being send out</a:t>
            </a:r>
          </a:p>
          <a:p>
            <a:endParaRPr lang="en-US" sz="2000" dirty="0">
              <a:latin typeface="Times New Roman" pitchFamily="18" charset="0"/>
              <a:cs typeface="Times New Roman" pitchFamily="18" charset="0"/>
            </a:endParaRPr>
          </a:p>
          <a:p>
            <a:pPr marL="457200" indent="-457200">
              <a:buFont typeface="Arial" pitchFamily="34" charset="0"/>
              <a:buChar char="•"/>
            </a:pPr>
            <a:r>
              <a:rPr lang="en-US" sz="2000" dirty="0">
                <a:latin typeface="Times New Roman" pitchFamily="18" charset="0"/>
                <a:cs typeface="Times New Roman" pitchFamily="18" charset="0"/>
              </a:rPr>
              <a:t>When such inputs are further sent by one job worker to another then the entire process of job work from more than one job worker shall be considered for computing the period of 1 year</a:t>
            </a:r>
          </a:p>
          <a:p>
            <a:endParaRPr lang="en-US" sz="2000" dirty="0">
              <a:latin typeface="Times New Roman" pitchFamily="18" charset="0"/>
              <a:cs typeface="Times New Roman" pitchFamily="18" charset="0"/>
            </a:endParaRPr>
          </a:p>
          <a:p>
            <a:r>
              <a:rPr lang="en-US" sz="2800" b="1" u="sng" dirty="0">
                <a:latin typeface="Times New Roman" pitchFamily="18" charset="0"/>
                <a:cs typeface="Times New Roman" pitchFamily="18" charset="0"/>
              </a:rPr>
              <a:t>In the case of Capital goods, time limit is 3 years.</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800" b="1" u="sng" dirty="0">
              <a:latin typeface="Times New Roman" pitchFamily="18" charset="0"/>
              <a:cs typeface="Times New Roman" pitchFamily="18" charset="0"/>
            </a:endParaRPr>
          </a:p>
          <a:p>
            <a:endParaRPr lang="en-IN" b="1" u="sng" dirty="0">
              <a:latin typeface="Times New Roman" pitchFamily="18" charset="0"/>
              <a:cs typeface="Times New Roman" pitchFamily="18" charset="0"/>
            </a:endParaRPr>
          </a:p>
        </p:txBody>
      </p:sp>
    </p:spTree>
    <p:extLst>
      <p:ext uri="{BB962C8B-B14F-4D97-AF65-F5344CB8AC3E}">
        <p14:creationId xmlns:p14="http://schemas.microsoft.com/office/powerpoint/2010/main" val="136157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230" y="2175164"/>
            <a:ext cx="11306627" cy="2246769"/>
          </a:xfrm>
          <a:prstGeom prst="rect">
            <a:avLst/>
          </a:prstGeom>
          <a:noFill/>
        </p:spPr>
        <p:txBody>
          <a:bodyPr wrap="square" rtlCol="0">
            <a:spAutoFit/>
          </a:bodyPr>
          <a:lstStyle/>
          <a:p>
            <a:r>
              <a:rPr lang="en-US" sz="2000" dirty="0">
                <a:latin typeface="Times New Roman" pitchFamily="18" charset="0"/>
                <a:cs typeface="Times New Roman" pitchFamily="18" charset="0"/>
              </a:rPr>
              <a:t>ABC  Textile Industries sent goods to the Job Worker X amounting </a:t>
            </a:r>
            <a:r>
              <a:rPr lang="en-US" sz="2000" dirty="0" err="1">
                <a:latin typeface="Times New Roman" pitchFamily="18" charset="0"/>
                <a:cs typeface="Times New Roman" pitchFamily="18" charset="0"/>
              </a:rPr>
              <a:t>Rs</a:t>
            </a:r>
            <a:r>
              <a:rPr lang="en-US" sz="2000" dirty="0">
                <a:latin typeface="Times New Roman" pitchFamily="18" charset="0"/>
                <a:cs typeface="Times New Roman" pitchFamily="18" charset="0"/>
              </a:rPr>
              <a:t>. 100000 for Job Work. The same goods has not been received back within 1 year. What will be the treatment in GST?</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It will be supply for the principal and to be treated as supply as on the date of goods received by the job worker. </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1674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2" y="1113565"/>
            <a:ext cx="10958946" cy="3970318"/>
          </a:xfrm>
          <a:prstGeom prst="rect">
            <a:avLst/>
          </a:prstGeom>
          <a:noFill/>
        </p:spPr>
        <p:txBody>
          <a:bodyPr wrap="square" rtlCol="0">
            <a:spAutoFit/>
          </a:bodyPr>
          <a:lstStyle/>
          <a:p>
            <a:r>
              <a:rPr lang="en-US" sz="3600" b="1" u="sng" dirty="0">
                <a:latin typeface="Times New Roman" pitchFamily="18" charset="0"/>
                <a:cs typeface="Times New Roman" pitchFamily="18" charset="0"/>
              </a:rPr>
              <a:t>CHALLENGES FACED BY INDUSTRY FOR JOB WORK</a:t>
            </a:r>
          </a:p>
          <a:p>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a:latin typeface="Times New Roman" pitchFamily="18" charset="0"/>
                <a:cs typeface="Times New Roman" pitchFamily="18" charset="0"/>
              </a:rPr>
              <a:t>Unorganized sector of Job worker.</a:t>
            </a:r>
          </a:p>
          <a:p>
            <a:pPr marL="571500" indent="-571500">
              <a:buFont typeface="Arial" pitchFamily="34" charset="0"/>
              <a:buChar char="•"/>
            </a:pPr>
            <a:r>
              <a:rPr lang="en-US" sz="3600" dirty="0">
                <a:latin typeface="Times New Roman" pitchFamily="18" charset="0"/>
                <a:cs typeface="Times New Roman" pitchFamily="18" charset="0"/>
              </a:rPr>
              <a:t>ITC-04 Compliances</a:t>
            </a:r>
          </a:p>
          <a:p>
            <a:pPr marL="571500" indent="-571500">
              <a:buFont typeface="Arial" pitchFamily="34" charset="0"/>
              <a:buChar char="•"/>
            </a:pPr>
            <a:r>
              <a:rPr lang="en-US" sz="3600" dirty="0">
                <a:latin typeface="Times New Roman" pitchFamily="18" charset="0"/>
                <a:cs typeface="Times New Roman" pitchFamily="18" charset="0"/>
              </a:rPr>
              <a:t>Job worker compliances under GST</a:t>
            </a:r>
          </a:p>
          <a:p>
            <a:pPr marL="571500" indent="-571500">
              <a:buFont typeface="Arial" pitchFamily="34" charset="0"/>
              <a:buChar char="•"/>
            </a:pPr>
            <a:r>
              <a:rPr lang="en-US" sz="3600" dirty="0">
                <a:latin typeface="Times New Roman" pitchFamily="18" charset="0"/>
                <a:cs typeface="Times New Roman" pitchFamily="18" charset="0"/>
              </a:rPr>
              <a:t>Debit Note/Credit Note Issue</a:t>
            </a:r>
            <a:endParaRPr lang="en-IN" sz="3600" dirty="0">
              <a:latin typeface="Times New Roman" pitchFamily="18" charset="0"/>
              <a:cs typeface="Times New Roman" pitchFamily="18" charset="0"/>
            </a:endParaRPr>
          </a:p>
        </p:txBody>
      </p:sp>
    </p:spTree>
    <p:extLst>
      <p:ext uri="{BB962C8B-B14F-4D97-AF65-F5344CB8AC3E}">
        <p14:creationId xmlns:p14="http://schemas.microsoft.com/office/powerpoint/2010/main" val="163637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33D6-93C5-E030-4B5E-C13A9A970F82}"/>
              </a:ext>
            </a:extLst>
          </p:cNvPr>
          <p:cNvSpPr>
            <a:spLocks noGrp="1"/>
          </p:cNvSpPr>
          <p:nvPr>
            <p:ph type="title" idx="4294967295"/>
          </p:nvPr>
        </p:nvSpPr>
        <p:spPr>
          <a:xfrm>
            <a:off x="206478" y="804863"/>
            <a:ext cx="10884310" cy="1049337"/>
          </a:xfrm>
        </p:spPr>
        <p:txBody>
          <a:bodyPr/>
          <a:lstStyle/>
          <a:p>
            <a:pPr algn="ctr"/>
            <a:r>
              <a:rPr lang="en-IN" b="1" dirty="0">
                <a:solidFill>
                  <a:schemeClr val="accent2">
                    <a:lumMod val="50000"/>
                  </a:schemeClr>
                </a:solidFill>
                <a:latin typeface="Times New Roman" panose="02020603050405020304" pitchFamily="18" charset="0"/>
                <a:cs typeface="Times New Roman" panose="02020603050405020304" pitchFamily="18" charset="0"/>
              </a:rPr>
              <a:t>Topics to be Covered in Today’s Session</a:t>
            </a:r>
          </a:p>
        </p:txBody>
      </p:sp>
      <p:sp>
        <p:nvSpPr>
          <p:cNvPr id="3" name="Content Placeholder 2">
            <a:extLst>
              <a:ext uri="{FF2B5EF4-FFF2-40B4-BE49-F238E27FC236}">
                <a16:creationId xmlns:a16="http://schemas.microsoft.com/office/drawing/2014/main" id="{B7B246E0-6A95-9664-9F34-AF474CE34461}"/>
              </a:ext>
            </a:extLst>
          </p:cNvPr>
          <p:cNvSpPr>
            <a:spLocks noGrp="1"/>
          </p:cNvSpPr>
          <p:nvPr>
            <p:ph idx="4294967295"/>
          </p:nvPr>
        </p:nvSpPr>
        <p:spPr>
          <a:xfrm>
            <a:off x="943896" y="1930401"/>
            <a:ext cx="10722077" cy="3791974"/>
          </a:xfrm>
        </p:spPr>
        <p:txBody>
          <a:bodyPr/>
          <a:lstStyle/>
          <a:p>
            <a:pPr>
              <a:buClr>
                <a:schemeClr val="accent2">
                  <a:lumMod val="50000"/>
                </a:schemeClr>
              </a:buClr>
              <a:buSzPct val="8400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Textile As an Industry</a:t>
            </a:r>
          </a:p>
          <a:p>
            <a:pPr>
              <a:buClr>
                <a:schemeClr val="accent2">
                  <a:lumMod val="50000"/>
                </a:schemeClr>
              </a:buClr>
              <a:buSzPct val="8400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GST Rate on Textile</a:t>
            </a:r>
          </a:p>
          <a:p>
            <a:pPr>
              <a:buClr>
                <a:schemeClr val="accent2">
                  <a:lumMod val="50000"/>
                </a:schemeClr>
              </a:buClr>
              <a:buSzPct val="8400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Inversion in Textile Industry</a:t>
            </a:r>
          </a:p>
          <a:p>
            <a:pPr>
              <a:buClr>
                <a:schemeClr val="accent2">
                  <a:lumMod val="50000"/>
                </a:schemeClr>
              </a:buClr>
              <a:buSzPct val="8400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Job Worker Under GST</a:t>
            </a:r>
          </a:p>
          <a:p>
            <a:pPr>
              <a:buClr>
                <a:schemeClr val="accent2">
                  <a:lumMod val="50000"/>
                </a:schemeClr>
              </a:buClr>
              <a:buSzPct val="8400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E-way bill Compliance</a:t>
            </a:r>
          </a:p>
          <a:p>
            <a:pPr>
              <a:buClr>
                <a:schemeClr val="accent2">
                  <a:lumMod val="50000"/>
                </a:schemeClr>
              </a:buClr>
              <a:buSzPct val="8400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GST Retail Models</a:t>
            </a:r>
          </a:p>
          <a:p>
            <a:pPr>
              <a:buClr>
                <a:schemeClr val="accent2">
                  <a:lumMod val="50000"/>
                </a:schemeClr>
              </a:buClr>
              <a:buSzPct val="84000"/>
              <a:buFont typeface="Wingdings" panose="05000000000000000000" pitchFamily="2" charset="2"/>
              <a:buChar char="Ø"/>
            </a:pPr>
            <a:endParaRPr lang="en-IN" dirty="0"/>
          </a:p>
        </p:txBody>
      </p:sp>
    </p:spTree>
    <p:extLst>
      <p:ext uri="{BB962C8B-B14F-4D97-AF65-F5344CB8AC3E}">
        <p14:creationId xmlns:p14="http://schemas.microsoft.com/office/powerpoint/2010/main" val="32759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idx="4294967295"/>
          </p:nvPr>
        </p:nvSpPr>
        <p:spPr>
          <a:xfrm>
            <a:off x="5201419" y="1586706"/>
            <a:ext cx="6253162" cy="3684587"/>
          </a:xfrm>
        </p:spPr>
        <p:txBody>
          <a:bodyPr>
            <a:normAutofit/>
          </a:bodyPr>
          <a:lstStyle/>
          <a:p>
            <a:pPr algn="ctr"/>
            <a:r>
              <a:rPr lang="en-US" sz="6000" dirty="0">
                <a:latin typeface="Times New Roman" panose="02020603050405020304" pitchFamily="18" charset="0"/>
                <a:cs typeface="Times New Roman" panose="02020603050405020304" pitchFamily="18" charset="0"/>
              </a:rPr>
              <a:t>GST Retail Models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6" name="Picture 5">
            <a:extLst>
              <a:ext uri="{FF2B5EF4-FFF2-40B4-BE49-F238E27FC236}">
                <a16:creationId xmlns:a16="http://schemas.microsoft.com/office/drawing/2014/main" id="{3A18217F-6226-1431-5C78-6B1CFAA86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8" y="0"/>
            <a:ext cx="4635315" cy="6135329"/>
          </a:xfrm>
          <a:prstGeom prst="rect">
            <a:avLst/>
          </a:prstGeom>
        </p:spPr>
      </p:pic>
    </p:spTree>
    <p:extLst>
      <p:ext uri="{BB962C8B-B14F-4D97-AF65-F5344CB8AC3E}">
        <p14:creationId xmlns:p14="http://schemas.microsoft.com/office/powerpoint/2010/main" val="361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B4FBB18-F4CA-B0C7-15EE-F0254E130D7C}"/>
              </a:ext>
            </a:extLst>
          </p:cNvPr>
          <p:cNvCxnSpPr>
            <a:cxnSpLocks/>
          </p:cNvCxnSpPr>
          <p:nvPr/>
        </p:nvCxnSpPr>
        <p:spPr>
          <a:xfrm>
            <a:off x="0" y="276615"/>
            <a:ext cx="11785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07A6628-8055-FC70-58C5-5A31325FD929}"/>
              </a:ext>
            </a:extLst>
          </p:cNvPr>
          <p:cNvSpPr txBox="1"/>
          <p:nvPr/>
        </p:nvSpPr>
        <p:spPr>
          <a:xfrm>
            <a:off x="599440" y="802640"/>
            <a:ext cx="10871200" cy="3539430"/>
          </a:xfrm>
          <a:prstGeom prst="rect">
            <a:avLst/>
          </a:prstGeom>
          <a:noFill/>
        </p:spPr>
        <p:txBody>
          <a:bodyPr wrap="square" rtlCol="0">
            <a:spAutoFit/>
          </a:bodyPr>
          <a:lstStyle/>
          <a:p>
            <a:pPr marL="285750" indent="-285750">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Simple Purchase and Sale of Trading Model</a:t>
            </a:r>
          </a:p>
          <a:p>
            <a:pPr marL="285750" indent="-285750">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Goods Provided on sale or approval basis </a:t>
            </a:r>
          </a:p>
          <a:p>
            <a:pPr marL="285750" indent="-28575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Provided to franchisee where they undertake to Supply Such Goods in their own name </a:t>
            </a:r>
            <a:r>
              <a:rPr lang="en-US" sz="3200" dirty="0">
                <a:solidFill>
                  <a:srgbClr val="00B0F0"/>
                </a:solidFill>
                <a:latin typeface="Times New Roman" panose="02020603050405020304" pitchFamily="18" charset="0"/>
                <a:cs typeface="Times New Roman" panose="02020603050405020304" pitchFamily="18" charset="0"/>
              </a:rPr>
              <a:t>(Principal &amp;Agent)</a:t>
            </a:r>
          </a:p>
          <a:p>
            <a:pPr marL="285750" indent="-285750">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Sale of goods on Commission basis</a:t>
            </a:r>
          </a:p>
          <a:p>
            <a:pPr marL="285750" indent="-285750">
              <a:buFont typeface="Wingdings" panose="05000000000000000000" pitchFamily="2" charset="2"/>
              <a:buChar char="Ø"/>
            </a:pPr>
            <a:endParaRPr lang="en-IN" sz="3200" dirty="0"/>
          </a:p>
          <a:p>
            <a:endParaRPr lang="en-IN" sz="3200" dirty="0"/>
          </a:p>
        </p:txBody>
      </p:sp>
    </p:spTree>
    <p:extLst>
      <p:ext uri="{BB962C8B-B14F-4D97-AF65-F5344CB8AC3E}">
        <p14:creationId xmlns:p14="http://schemas.microsoft.com/office/powerpoint/2010/main" val="22215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29C4-640C-3475-E4C1-355B682AEEBC}"/>
              </a:ext>
            </a:extLst>
          </p:cNvPr>
          <p:cNvSpPr>
            <a:spLocks noGrp="1"/>
          </p:cNvSpPr>
          <p:nvPr>
            <p:ph type="title" idx="4294967295"/>
          </p:nvPr>
        </p:nvSpPr>
        <p:spPr>
          <a:xfrm>
            <a:off x="486697" y="804863"/>
            <a:ext cx="11705303" cy="1049337"/>
          </a:xfrm>
        </p:spPr>
        <p:txBody>
          <a:bodyPr/>
          <a:lstStyle/>
          <a:p>
            <a:pPr algn="ctr"/>
            <a:r>
              <a:rPr lang="en-IN" dirty="0">
                <a:latin typeface="Times New Roman" panose="02020603050405020304" pitchFamily="18" charset="0"/>
                <a:cs typeface="Times New Roman" panose="02020603050405020304" pitchFamily="18" charset="0"/>
              </a:rPr>
              <a:t>Schedule I:- Supply Without Consideration</a:t>
            </a:r>
          </a:p>
        </p:txBody>
      </p:sp>
      <p:sp>
        <p:nvSpPr>
          <p:cNvPr id="3" name="Content Placeholder 2">
            <a:extLst>
              <a:ext uri="{FF2B5EF4-FFF2-40B4-BE49-F238E27FC236}">
                <a16:creationId xmlns:a16="http://schemas.microsoft.com/office/drawing/2014/main" id="{0E20229F-6153-FA6B-8688-D96E49F36FDF}"/>
              </a:ext>
            </a:extLst>
          </p:cNvPr>
          <p:cNvSpPr>
            <a:spLocks noGrp="1"/>
          </p:cNvSpPr>
          <p:nvPr>
            <p:ph idx="4294967295"/>
          </p:nvPr>
        </p:nvSpPr>
        <p:spPr>
          <a:xfrm>
            <a:off x="1127534" y="2237351"/>
            <a:ext cx="10051743" cy="3449638"/>
          </a:xfrm>
        </p:spPr>
        <p:txBody>
          <a:bodyPr>
            <a:normAutofit/>
          </a:bodyPr>
          <a:lstStyle/>
          <a:p>
            <a:r>
              <a:rPr lang="en-IN" sz="2800" dirty="0">
                <a:latin typeface="Times New Roman" panose="02020603050405020304" pitchFamily="18" charset="0"/>
                <a:cs typeface="Times New Roman" panose="02020603050405020304" pitchFamily="18" charset="0"/>
              </a:rPr>
              <a:t>3(a) Supply of Goods  by Principal to his agent where agent undertakes to supply such goods on behalf of the principal,</a:t>
            </a:r>
          </a:p>
          <a:p>
            <a:pPr marL="0" indent="0">
              <a:buNone/>
            </a:pPr>
            <a:r>
              <a:rPr lang="en-IN" sz="2800" dirty="0">
                <a:latin typeface="Times New Roman" panose="02020603050405020304" pitchFamily="18" charset="0"/>
                <a:cs typeface="Times New Roman" panose="02020603050405020304" pitchFamily="18" charset="0"/>
              </a:rPr>
              <a:t>				Or</a:t>
            </a:r>
          </a:p>
          <a:p>
            <a:r>
              <a:rPr lang="en-IN" sz="2800" dirty="0">
                <a:latin typeface="Times New Roman" panose="02020603050405020304" pitchFamily="18" charset="0"/>
                <a:cs typeface="Times New Roman" panose="02020603050405020304" pitchFamily="18" charset="0"/>
              </a:rPr>
              <a:t>3(b) Supply of Goods by an agent to his Principal where agent undertakes to receive such goods on behalf of the Principal</a:t>
            </a:r>
          </a:p>
        </p:txBody>
      </p:sp>
    </p:spTree>
    <p:extLst>
      <p:ext uri="{BB962C8B-B14F-4D97-AF65-F5344CB8AC3E}">
        <p14:creationId xmlns:p14="http://schemas.microsoft.com/office/powerpoint/2010/main" val="4115018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FABD086-794A-FC8A-14D8-82290F4D2B50}"/>
              </a:ext>
            </a:extLst>
          </p:cNvPr>
          <p:cNvSpPr/>
          <p:nvPr/>
        </p:nvSpPr>
        <p:spPr>
          <a:xfrm>
            <a:off x="469752" y="2316480"/>
            <a:ext cx="2316480" cy="142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Principal</a:t>
            </a:r>
          </a:p>
          <a:p>
            <a:pPr algn="ctr"/>
            <a:r>
              <a:rPr lang="en-IN" dirty="0"/>
              <a:t>(e.g. Turtle)</a:t>
            </a:r>
          </a:p>
        </p:txBody>
      </p:sp>
      <p:sp>
        <p:nvSpPr>
          <p:cNvPr id="4" name="Oval 3">
            <a:extLst>
              <a:ext uri="{FF2B5EF4-FFF2-40B4-BE49-F238E27FC236}">
                <a16:creationId xmlns:a16="http://schemas.microsoft.com/office/drawing/2014/main" id="{E986181A-0BED-2176-A349-080EA603B31B}"/>
              </a:ext>
            </a:extLst>
          </p:cNvPr>
          <p:cNvSpPr/>
          <p:nvPr/>
        </p:nvSpPr>
        <p:spPr>
          <a:xfrm>
            <a:off x="4482952" y="2573184"/>
            <a:ext cx="2468880" cy="142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Agent</a:t>
            </a:r>
          </a:p>
          <a:p>
            <a:pPr algn="ctr"/>
            <a:r>
              <a:rPr lang="en-IN" dirty="0"/>
              <a:t>(e.g. Pantaloons)</a:t>
            </a:r>
          </a:p>
          <a:p>
            <a:pPr algn="ctr"/>
            <a:endParaRPr lang="en-IN" dirty="0"/>
          </a:p>
        </p:txBody>
      </p:sp>
      <p:sp>
        <p:nvSpPr>
          <p:cNvPr id="5" name="Oval 4">
            <a:extLst>
              <a:ext uri="{FF2B5EF4-FFF2-40B4-BE49-F238E27FC236}">
                <a16:creationId xmlns:a16="http://schemas.microsoft.com/office/drawing/2014/main" id="{7650D035-B263-BED6-8F1D-49A48AF3A751}"/>
              </a:ext>
            </a:extLst>
          </p:cNvPr>
          <p:cNvSpPr/>
          <p:nvPr/>
        </p:nvSpPr>
        <p:spPr>
          <a:xfrm>
            <a:off x="8859520" y="2387600"/>
            <a:ext cx="255016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Ultimate Buyer</a:t>
            </a:r>
          </a:p>
        </p:txBody>
      </p:sp>
      <p:cxnSp>
        <p:nvCxnSpPr>
          <p:cNvPr id="7" name="Straight Arrow Connector 6">
            <a:extLst>
              <a:ext uri="{FF2B5EF4-FFF2-40B4-BE49-F238E27FC236}">
                <a16:creationId xmlns:a16="http://schemas.microsoft.com/office/drawing/2014/main" id="{A23BB763-D01C-C6C0-A4CB-F1CB63821AAB}"/>
              </a:ext>
            </a:extLst>
          </p:cNvPr>
          <p:cNvCxnSpPr>
            <a:stCxn id="3" idx="6"/>
          </p:cNvCxnSpPr>
          <p:nvPr/>
        </p:nvCxnSpPr>
        <p:spPr>
          <a:xfrm>
            <a:off x="2786232" y="3027680"/>
            <a:ext cx="1838960" cy="50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0D735BD-F2DC-85F9-4CCC-A1D2326C6E61}"/>
              </a:ext>
            </a:extLst>
          </p:cNvPr>
          <p:cNvSpPr txBox="1"/>
          <p:nvPr/>
        </p:nvSpPr>
        <p:spPr>
          <a:xfrm>
            <a:off x="2773680" y="2387600"/>
            <a:ext cx="1635760" cy="2031325"/>
          </a:xfrm>
          <a:prstGeom prst="rect">
            <a:avLst/>
          </a:prstGeom>
          <a:noFill/>
        </p:spPr>
        <p:txBody>
          <a:bodyPr wrap="square" rtlCol="0">
            <a:spAutoFit/>
          </a:bodyPr>
          <a:lstStyle/>
          <a:p>
            <a:r>
              <a:rPr lang="en-IN" dirty="0"/>
              <a:t>Principal Delivers goods to Agent</a:t>
            </a:r>
          </a:p>
          <a:p>
            <a:r>
              <a:rPr lang="en-IN" dirty="0"/>
              <a:t>For Finding buyers and selling the goods </a:t>
            </a:r>
          </a:p>
        </p:txBody>
      </p:sp>
      <p:cxnSp>
        <p:nvCxnSpPr>
          <p:cNvPr id="11" name="Straight Arrow Connector 10">
            <a:extLst>
              <a:ext uri="{FF2B5EF4-FFF2-40B4-BE49-F238E27FC236}">
                <a16:creationId xmlns:a16="http://schemas.microsoft.com/office/drawing/2014/main" id="{BAC70FAA-B8BF-DE1E-B4B1-13A33406EE3D}"/>
              </a:ext>
            </a:extLst>
          </p:cNvPr>
          <p:cNvCxnSpPr/>
          <p:nvPr/>
        </p:nvCxnSpPr>
        <p:spPr>
          <a:xfrm flipV="1">
            <a:off x="7193280" y="2865120"/>
            <a:ext cx="1666240" cy="345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ECEA060-34FC-643F-D301-06E3115F7B13}"/>
              </a:ext>
            </a:extLst>
          </p:cNvPr>
          <p:cNvSpPr txBox="1"/>
          <p:nvPr/>
        </p:nvSpPr>
        <p:spPr>
          <a:xfrm rot="20625488">
            <a:off x="7094386" y="2603715"/>
            <a:ext cx="1879396" cy="369332"/>
          </a:xfrm>
          <a:prstGeom prst="rect">
            <a:avLst/>
          </a:prstGeom>
          <a:noFill/>
        </p:spPr>
        <p:txBody>
          <a:bodyPr wrap="square" rtlCol="0">
            <a:spAutoFit/>
          </a:bodyPr>
          <a:lstStyle/>
          <a:p>
            <a:r>
              <a:rPr lang="en-IN" dirty="0"/>
              <a:t>Agent finds Buyer</a:t>
            </a:r>
          </a:p>
        </p:txBody>
      </p:sp>
      <p:sp>
        <p:nvSpPr>
          <p:cNvPr id="13" name="Arrow: Curved Down 12">
            <a:extLst>
              <a:ext uri="{FF2B5EF4-FFF2-40B4-BE49-F238E27FC236}">
                <a16:creationId xmlns:a16="http://schemas.microsoft.com/office/drawing/2014/main" id="{9A39327E-9E35-7129-7506-C591E7D95755}"/>
              </a:ext>
            </a:extLst>
          </p:cNvPr>
          <p:cNvSpPr/>
          <p:nvPr/>
        </p:nvSpPr>
        <p:spPr>
          <a:xfrm>
            <a:off x="5618480" y="2072640"/>
            <a:ext cx="4582160" cy="44466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TextBox 13">
            <a:extLst>
              <a:ext uri="{FF2B5EF4-FFF2-40B4-BE49-F238E27FC236}">
                <a16:creationId xmlns:a16="http://schemas.microsoft.com/office/drawing/2014/main" id="{BD18B87F-2C32-A7D5-8673-0CA045F3529C}"/>
              </a:ext>
            </a:extLst>
          </p:cNvPr>
          <p:cNvSpPr txBox="1"/>
          <p:nvPr/>
        </p:nvSpPr>
        <p:spPr>
          <a:xfrm>
            <a:off x="5852160" y="1483360"/>
            <a:ext cx="4836160" cy="646331"/>
          </a:xfrm>
          <a:prstGeom prst="rect">
            <a:avLst/>
          </a:prstGeom>
          <a:noFill/>
        </p:spPr>
        <p:txBody>
          <a:bodyPr wrap="square" rtlCol="0">
            <a:spAutoFit/>
          </a:bodyPr>
          <a:lstStyle/>
          <a:p>
            <a:r>
              <a:rPr lang="en-IN" dirty="0"/>
              <a:t>Agent supplies garments to Buyer and raises invoice  in his own name 	 	</a:t>
            </a:r>
          </a:p>
        </p:txBody>
      </p:sp>
      <p:sp>
        <p:nvSpPr>
          <p:cNvPr id="15" name="Arrow: Curved Up 14">
            <a:extLst>
              <a:ext uri="{FF2B5EF4-FFF2-40B4-BE49-F238E27FC236}">
                <a16:creationId xmlns:a16="http://schemas.microsoft.com/office/drawing/2014/main" id="{AB10A4A8-C8E5-8D38-7FEB-09708746E49F}"/>
              </a:ext>
            </a:extLst>
          </p:cNvPr>
          <p:cNvSpPr/>
          <p:nvPr/>
        </p:nvSpPr>
        <p:spPr>
          <a:xfrm>
            <a:off x="1209040" y="3738880"/>
            <a:ext cx="4246880" cy="477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TextBox 15">
            <a:extLst>
              <a:ext uri="{FF2B5EF4-FFF2-40B4-BE49-F238E27FC236}">
                <a16:creationId xmlns:a16="http://schemas.microsoft.com/office/drawing/2014/main" id="{CB360C3E-6304-D940-0C7C-7BD9CA8B0945}"/>
              </a:ext>
            </a:extLst>
          </p:cNvPr>
          <p:cNvSpPr txBox="1"/>
          <p:nvPr/>
        </p:nvSpPr>
        <p:spPr>
          <a:xfrm>
            <a:off x="1584960" y="4216400"/>
            <a:ext cx="3870960" cy="646331"/>
          </a:xfrm>
          <a:prstGeom prst="rect">
            <a:avLst/>
          </a:prstGeom>
          <a:noFill/>
        </p:spPr>
        <p:txBody>
          <a:bodyPr wrap="square" rtlCol="0">
            <a:spAutoFit/>
          </a:bodyPr>
          <a:lstStyle/>
          <a:p>
            <a:r>
              <a:rPr lang="en-IN" dirty="0">
                <a:solidFill>
                  <a:schemeClr val="accent3">
                    <a:lumMod val="75000"/>
                  </a:schemeClr>
                </a:solidFill>
              </a:rPr>
              <a:t>In this case Principal Would Raise invoice on Agent as per 3(a)</a:t>
            </a:r>
          </a:p>
        </p:txBody>
      </p:sp>
      <p:sp>
        <p:nvSpPr>
          <p:cNvPr id="6" name="TextBox 5">
            <a:extLst>
              <a:ext uri="{FF2B5EF4-FFF2-40B4-BE49-F238E27FC236}">
                <a16:creationId xmlns:a16="http://schemas.microsoft.com/office/drawing/2014/main" id="{4ED45305-2E16-C95C-57C1-DDC023754B1E}"/>
              </a:ext>
            </a:extLst>
          </p:cNvPr>
          <p:cNvSpPr txBox="1"/>
          <p:nvPr/>
        </p:nvSpPr>
        <p:spPr>
          <a:xfrm>
            <a:off x="619431" y="476627"/>
            <a:ext cx="10913807" cy="646331"/>
          </a:xfrm>
          <a:prstGeom prst="rect">
            <a:avLst/>
          </a:prstGeom>
          <a:noFill/>
        </p:spPr>
        <p:txBody>
          <a:bodyPr wrap="square">
            <a:spAutoFit/>
          </a:bodyPr>
          <a:lstStyle/>
          <a:p>
            <a:pPr algn="ctr"/>
            <a:r>
              <a:rPr lang="en-IN" sz="1800" b="1" dirty="0">
                <a:latin typeface="Times New Roman" panose="02020603050405020304" pitchFamily="18" charset="0"/>
                <a:cs typeface="Times New Roman" panose="02020603050405020304" pitchFamily="18" charset="0"/>
              </a:rPr>
              <a:t>Supply of Goods  by Principal to his agent where agent undertakes to supply such goods on behalf of the principal</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heel(1)">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heel(1)">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2" grpId="0"/>
      <p:bldP spid="13" grpId="0" animBg="1"/>
      <p:bldP spid="14" grpId="0"/>
      <p:bldP spid="15"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FABD086-794A-FC8A-14D8-82290F4D2B50}"/>
              </a:ext>
            </a:extLst>
          </p:cNvPr>
          <p:cNvSpPr/>
          <p:nvPr/>
        </p:nvSpPr>
        <p:spPr>
          <a:xfrm>
            <a:off x="426720" y="2316480"/>
            <a:ext cx="2316480" cy="142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Principal </a:t>
            </a:r>
          </a:p>
          <a:p>
            <a:pPr algn="ctr"/>
            <a:r>
              <a:rPr lang="en-IN" dirty="0"/>
              <a:t>(e.g. Turtle)</a:t>
            </a:r>
          </a:p>
        </p:txBody>
      </p:sp>
      <p:sp>
        <p:nvSpPr>
          <p:cNvPr id="4" name="Oval 3">
            <a:extLst>
              <a:ext uri="{FF2B5EF4-FFF2-40B4-BE49-F238E27FC236}">
                <a16:creationId xmlns:a16="http://schemas.microsoft.com/office/drawing/2014/main" id="{E986181A-0BED-2176-A349-080EA603B31B}"/>
              </a:ext>
            </a:extLst>
          </p:cNvPr>
          <p:cNvSpPr/>
          <p:nvPr/>
        </p:nvSpPr>
        <p:spPr>
          <a:xfrm>
            <a:off x="4482952" y="2573184"/>
            <a:ext cx="2468880" cy="142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Agent</a:t>
            </a:r>
          </a:p>
          <a:p>
            <a:pPr algn="ctr"/>
            <a:r>
              <a:rPr lang="en-IN" dirty="0"/>
              <a:t>(e.g. Amazon)</a:t>
            </a:r>
          </a:p>
        </p:txBody>
      </p:sp>
      <p:sp>
        <p:nvSpPr>
          <p:cNvPr id="5" name="Oval 4">
            <a:extLst>
              <a:ext uri="{FF2B5EF4-FFF2-40B4-BE49-F238E27FC236}">
                <a16:creationId xmlns:a16="http://schemas.microsoft.com/office/drawing/2014/main" id="{7650D035-B263-BED6-8F1D-49A48AF3A751}"/>
              </a:ext>
            </a:extLst>
          </p:cNvPr>
          <p:cNvSpPr/>
          <p:nvPr/>
        </p:nvSpPr>
        <p:spPr>
          <a:xfrm>
            <a:off x="8859520" y="2387600"/>
            <a:ext cx="255016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Ultimate Buyer</a:t>
            </a:r>
          </a:p>
        </p:txBody>
      </p:sp>
      <p:cxnSp>
        <p:nvCxnSpPr>
          <p:cNvPr id="7" name="Straight Arrow Connector 6">
            <a:extLst>
              <a:ext uri="{FF2B5EF4-FFF2-40B4-BE49-F238E27FC236}">
                <a16:creationId xmlns:a16="http://schemas.microsoft.com/office/drawing/2014/main" id="{A23BB763-D01C-C6C0-A4CB-F1CB63821AAB}"/>
              </a:ext>
            </a:extLst>
          </p:cNvPr>
          <p:cNvCxnSpPr>
            <a:stCxn id="3" idx="6"/>
          </p:cNvCxnSpPr>
          <p:nvPr/>
        </p:nvCxnSpPr>
        <p:spPr>
          <a:xfrm>
            <a:off x="2743200" y="3027680"/>
            <a:ext cx="1838960" cy="50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AC70FAA-B8BF-DE1E-B4B1-13A33406EE3D}"/>
              </a:ext>
            </a:extLst>
          </p:cNvPr>
          <p:cNvCxnSpPr>
            <a:cxnSpLocks/>
            <a:stCxn id="4" idx="6"/>
          </p:cNvCxnSpPr>
          <p:nvPr/>
        </p:nvCxnSpPr>
        <p:spPr>
          <a:xfrm flipV="1">
            <a:off x="6951832" y="2865120"/>
            <a:ext cx="1907688" cy="419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ECEA060-34FC-643F-D301-06E3115F7B13}"/>
              </a:ext>
            </a:extLst>
          </p:cNvPr>
          <p:cNvSpPr txBox="1"/>
          <p:nvPr/>
        </p:nvSpPr>
        <p:spPr>
          <a:xfrm rot="20625488">
            <a:off x="7094386" y="2603715"/>
            <a:ext cx="1879396" cy="369332"/>
          </a:xfrm>
          <a:prstGeom prst="rect">
            <a:avLst/>
          </a:prstGeom>
          <a:noFill/>
        </p:spPr>
        <p:txBody>
          <a:bodyPr wrap="square" rtlCol="0">
            <a:spAutoFit/>
          </a:bodyPr>
          <a:lstStyle/>
          <a:p>
            <a:r>
              <a:rPr lang="en-IN" dirty="0"/>
              <a:t>Agent finds Buyer</a:t>
            </a:r>
          </a:p>
        </p:txBody>
      </p:sp>
      <p:sp>
        <p:nvSpPr>
          <p:cNvPr id="6" name="Arrow: Curved Down 5">
            <a:extLst>
              <a:ext uri="{FF2B5EF4-FFF2-40B4-BE49-F238E27FC236}">
                <a16:creationId xmlns:a16="http://schemas.microsoft.com/office/drawing/2014/main" id="{D0E56874-15E5-1BA3-ECA9-52DA2482D6C8}"/>
              </a:ext>
            </a:extLst>
          </p:cNvPr>
          <p:cNvSpPr/>
          <p:nvPr/>
        </p:nvSpPr>
        <p:spPr>
          <a:xfrm>
            <a:off x="1463040" y="1605280"/>
            <a:ext cx="8839200" cy="71120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TextBox 9">
            <a:extLst>
              <a:ext uri="{FF2B5EF4-FFF2-40B4-BE49-F238E27FC236}">
                <a16:creationId xmlns:a16="http://schemas.microsoft.com/office/drawing/2014/main" id="{C0708DC3-81E7-58D6-B56E-DD49DA2624CA}"/>
              </a:ext>
            </a:extLst>
          </p:cNvPr>
          <p:cNvSpPr txBox="1"/>
          <p:nvPr/>
        </p:nvSpPr>
        <p:spPr>
          <a:xfrm>
            <a:off x="2448560" y="1056640"/>
            <a:ext cx="6014720" cy="646331"/>
          </a:xfrm>
          <a:prstGeom prst="rect">
            <a:avLst/>
          </a:prstGeom>
          <a:noFill/>
        </p:spPr>
        <p:txBody>
          <a:bodyPr wrap="square" rtlCol="0">
            <a:spAutoFit/>
          </a:bodyPr>
          <a:lstStyle/>
          <a:p>
            <a:r>
              <a:rPr lang="en-IN" dirty="0"/>
              <a:t>Principal Sells Goods to Buyer and raises invoice in his own name</a:t>
            </a:r>
          </a:p>
        </p:txBody>
      </p:sp>
      <p:sp>
        <p:nvSpPr>
          <p:cNvPr id="18" name="Arrow: Curved Down 17">
            <a:extLst>
              <a:ext uri="{FF2B5EF4-FFF2-40B4-BE49-F238E27FC236}">
                <a16:creationId xmlns:a16="http://schemas.microsoft.com/office/drawing/2014/main" id="{00532136-A0E4-67A5-1D1E-9DE8BEECC63B}"/>
              </a:ext>
            </a:extLst>
          </p:cNvPr>
          <p:cNvSpPr/>
          <p:nvPr/>
        </p:nvSpPr>
        <p:spPr>
          <a:xfrm rot="11041725">
            <a:off x="1133447" y="3833906"/>
            <a:ext cx="4562638" cy="1132776"/>
          </a:xfrm>
          <a:prstGeom prst="curvedDownArrow">
            <a:avLst>
              <a:gd name="adj1" fmla="val 22235"/>
              <a:gd name="adj2" fmla="val 44956"/>
              <a:gd name="adj3" fmla="val 124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TextBox 18">
            <a:extLst>
              <a:ext uri="{FF2B5EF4-FFF2-40B4-BE49-F238E27FC236}">
                <a16:creationId xmlns:a16="http://schemas.microsoft.com/office/drawing/2014/main" id="{5766BB28-C9D8-1BD9-B947-DB1EC7E04C8D}"/>
              </a:ext>
            </a:extLst>
          </p:cNvPr>
          <p:cNvSpPr txBox="1"/>
          <p:nvPr/>
        </p:nvSpPr>
        <p:spPr>
          <a:xfrm>
            <a:off x="2153920" y="4866640"/>
            <a:ext cx="3108960" cy="1200329"/>
          </a:xfrm>
          <a:prstGeom prst="rect">
            <a:avLst/>
          </a:prstGeom>
          <a:noFill/>
        </p:spPr>
        <p:txBody>
          <a:bodyPr wrap="square" rtlCol="0">
            <a:spAutoFit/>
          </a:bodyPr>
          <a:lstStyle/>
          <a:p>
            <a:r>
              <a:rPr lang="en-IN" dirty="0"/>
              <a:t>Here, Agent will raise Commission invoice to Principal for his Services as per 3(b)</a:t>
            </a:r>
          </a:p>
        </p:txBody>
      </p:sp>
      <p:sp>
        <p:nvSpPr>
          <p:cNvPr id="8" name="TextBox 7">
            <a:extLst>
              <a:ext uri="{FF2B5EF4-FFF2-40B4-BE49-F238E27FC236}">
                <a16:creationId xmlns:a16="http://schemas.microsoft.com/office/drawing/2014/main" id="{18871AC2-E1E8-D532-C5A9-37BBCEAF971D}"/>
              </a:ext>
            </a:extLst>
          </p:cNvPr>
          <p:cNvSpPr txBox="1"/>
          <p:nvPr/>
        </p:nvSpPr>
        <p:spPr>
          <a:xfrm>
            <a:off x="543232" y="278419"/>
            <a:ext cx="11105536" cy="646331"/>
          </a:xfrm>
          <a:prstGeom prst="rect">
            <a:avLst/>
          </a:prstGeom>
          <a:noFill/>
        </p:spPr>
        <p:txBody>
          <a:bodyPr wrap="square">
            <a:spAutoFit/>
          </a:bodyPr>
          <a:lstStyle/>
          <a:p>
            <a:pPr algn="ctr"/>
            <a:r>
              <a:rPr lang="en-IN" sz="1800" b="1" dirty="0">
                <a:latin typeface="Times New Roman" panose="02020603050405020304" pitchFamily="18" charset="0"/>
                <a:cs typeface="Times New Roman" panose="02020603050405020304" pitchFamily="18" charset="0"/>
              </a:rPr>
              <a:t>Supply of Goods by an agent to his Principal where agent undertakes to receive such goods on behalf of the Principal</a:t>
            </a:r>
          </a:p>
        </p:txBody>
      </p:sp>
    </p:spTree>
    <p:extLst>
      <p:ext uri="{BB962C8B-B14F-4D97-AF65-F5344CB8AC3E}">
        <p14:creationId xmlns:p14="http://schemas.microsoft.com/office/powerpoint/2010/main" val="4589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p:bldP spid="18" grpId="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8B9DC37-9E89-B896-152E-122FD02EC1E7}"/>
              </a:ext>
            </a:extLst>
          </p:cNvPr>
          <p:cNvCxnSpPr>
            <a:cxnSpLocks/>
          </p:cNvCxnSpPr>
          <p:nvPr/>
        </p:nvCxnSpPr>
        <p:spPr>
          <a:xfrm>
            <a:off x="436880" y="264160"/>
            <a:ext cx="1137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527197-656C-0EB2-32BE-4E680DB45CB7}"/>
              </a:ext>
            </a:extLst>
          </p:cNvPr>
          <p:cNvSpPr txBox="1"/>
          <p:nvPr/>
        </p:nvSpPr>
        <p:spPr>
          <a:xfrm>
            <a:off x="264160" y="629920"/>
            <a:ext cx="11551920" cy="3108543"/>
          </a:xfrm>
          <a:prstGeom prst="rect">
            <a:avLst/>
          </a:prstGeom>
          <a:noFill/>
        </p:spPr>
        <p:txBody>
          <a:bodyPr wrap="square" rtlCol="0">
            <a:spAutoFit/>
          </a:bodyPr>
          <a:lstStyle/>
          <a:p>
            <a:endParaRPr lang="en-IN" sz="2400" b="1" i="1" u="sng" dirty="0"/>
          </a:p>
          <a:p>
            <a:endParaRPr lang="en-IN" sz="2400" b="1" i="1" u="sng" dirty="0"/>
          </a:p>
          <a:p>
            <a:endParaRPr lang="en-IN" sz="2400" b="1" i="1" u="sng" dirty="0"/>
          </a:p>
          <a:p>
            <a:r>
              <a:rPr lang="en-IN" sz="3200" b="1" i="1" u="sng" dirty="0">
                <a:latin typeface="Times New Roman" pitchFamily="18" charset="0"/>
                <a:cs typeface="Times New Roman" pitchFamily="18" charset="0"/>
              </a:rPr>
              <a:t>Blocked Credit 17(5)(h)-</a:t>
            </a:r>
          </a:p>
          <a:p>
            <a:endParaRPr lang="en-IN" sz="3200" b="1" i="1" u="sng" dirty="0">
              <a:latin typeface="Times New Roman" pitchFamily="18" charset="0"/>
              <a:cs typeface="Times New Roman" pitchFamily="18" charset="0"/>
            </a:endParaRPr>
          </a:p>
          <a:p>
            <a:r>
              <a:rPr lang="en-IN" sz="2400" dirty="0">
                <a:latin typeface="Times New Roman" pitchFamily="18" charset="0"/>
                <a:cs typeface="Times New Roman" pitchFamily="18" charset="0"/>
              </a:rPr>
              <a:t>Goods lost, Stolen, Written Off, destroyed or disposed off by way of Gift or Free Samples </a:t>
            </a:r>
          </a:p>
          <a:p>
            <a:endParaRPr lang="en-IN" dirty="0"/>
          </a:p>
          <a:p>
            <a:endParaRPr lang="en-IN" dirty="0"/>
          </a:p>
        </p:txBody>
      </p:sp>
    </p:spTree>
    <p:extLst>
      <p:ext uri="{BB962C8B-B14F-4D97-AF65-F5344CB8AC3E}">
        <p14:creationId xmlns:p14="http://schemas.microsoft.com/office/powerpoint/2010/main" val="1202394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0C1A4-715C-A30E-8074-487E27608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B94858A-0520-A97C-7DDE-869C2CEB6DFB}"/>
              </a:ext>
            </a:extLst>
          </p:cNvPr>
          <p:cNvSpPr txBox="1"/>
          <p:nvPr/>
        </p:nvSpPr>
        <p:spPr>
          <a:xfrm>
            <a:off x="1249680" y="1717040"/>
            <a:ext cx="9916160" cy="3046988"/>
          </a:xfrm>
          <a:prstGeom prst="rect">
            <a:avLst/>
          </a:prstGeom>
          <a:noFill/>
        </p:spPr>
        <p:txBody>
          <a:bodyPr wrap="square" rtlCol="0">
            <a:spAutoFit/>
          </a:bodyPr>
          <a:lstStyle/>
          <a:p>
            <a:r>
              <a:rPr lang="en-IN" sz="9600" b="1" i="1" u="sng" dirty="0">
                <a:solidFill>
                  <a:schemeClr val="bg1"/>
                </a:solidFill>
              </a:rPr>
              <a:t>Free Samples V/s, Gifts</a:t>
            </a:r>
          </a:p>
        </p:txBody>
      </p:sp>
    </p:spTree>
    <p:extLst>
      <p:ext uri="{BB962C8B-B14F-4D97-AF65-F5344CB8AC3E}">
        <p14:creationId xmlns:p14="http://schemas.microsoft.com/office/powerpoint/2010/main" val="39213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xmlns="" Requires="am3d">
          <p:graphicFrame>
            <p:nvGraphicFramePr>
              <p:cNvPr id="3" name="3D Model 2" descr="Decorate this gift">
                <a:extLst>
                  <a:ext uri="{FF2B5EF4-FFF2-40B4-BE49-F238E27FC236}">
                    <a16:creationId xmlns:a16="http://schemas.microsoft.com/office/drawing/2014/main" id="{9782EB50-9024-39A8-92D4-CC1ED612CAE5}"/>
                  </a:ext>
                </a:extLst>
              </p:cNvPr>
              <p:cNvGraphicFramePr>
                <a:graphicFrameLocks noChangeAspect="1"/>
              </p:cNvGraphicFramePr>
              <p:nvPr/>
            </p:nvGraphicFramePr>
            <p:xfrm>
              <a:off x="8107745" y="1585814"/>
              <a:ext cx="4084253" cy="4864926"/>
            </p:xfrm>
            <a:graphic>
              <a:graphicData uri="http://schemas.microsoft.com/office/drawing/2017/model3d">
                <am3d:model3d r:embed="rId2">
                  <am3d:spPr>
                    <a:xfrm>
                      <a:off x="0" y="0"/>
                      <a:ext cx="4084253" cy="4864926"/>
                    </a:xfrm>
                    <a:prstGeom prst="rect">
                      <a:avLst/>
                    </a:prstGeom>
                  </am3d:spPr>
                  <am3d:camera>
                    <am3d:pos x="0" y="0" z="73905441"/>
                    <am3d:up dx="0" dy="36000000" dz="0"/>
                    <am3d:lookAt x="0" y="0" z="0"/>
                    <am3d:perspective fov="2700000"/>
                  </am3d:camera>
                  <am3d:trans>
                    <am3d:meterPerModelUnit n="61145775" d="1000000"/>
                    <am3d:preTrans dx="-30" dy="-206248" dz="0"/>
                    <am3d:scale>
                      <am3d:sx n="1000000" d="1000000"/>
                      <am3d:sy n="1000000" d="1000000"/>
                      <am3d:sz n="1000000" d="1000000"/>
                    </am3d:scale>
                    <am3d:rot ax="2513881" ay="-1891506" az="-1507895"/>
                    <am3d:postTrans dx="0" dy="0" dz="0"/>
                  </am3d:trans>
                  <am3d:raster rName="Office3DRenderer" rVer="16.0.8326">
                    <am3d:blip r:embed="rId3"/>
                  </am3d:raster>
                  <am3d:objViewport viewportSz="53409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Decorate this gift">
                <a:extLst>
                  <a:ext uri="{FF2B5EF4-FFF2-40B4-BE49-F238E27FC236}">
                    <a16:creationId xmlns:a16="http://schemas.microsoft.com/office/drawing/2014/main" id="{9782EB50-9024-39A8-92D4-CC1ED612CAE5}"/>
                  </a:ext>
                </a:extLst>
              </p:cNvPr>
              <p:cNvPicPr>
                <a:picLocks noGrp="1" noRot="1" noChangeAspect="1" noMove="1" noResize="1" noEditPoints="1" noAdjustHandles="1" noChangeArrowheads="1" noChangeShapeType="1" noCrop="1"/>
              </p:cNvPicPr>
              <p:nvPr/>
            </p:nvPicPr>
            <p:blipFill>
              <a:blip r:embed="rId4"/>
              <a:stretch>
                <a:fillRect/>
              </a:stretch>
            </p:blipFill>
            <p:spPr>
              <a:xfrm>
                <a:off x="8107745" y="1585814"/>
                <a:ext cx="4084253" cy="4864926"/>
              </a:xfrm>
              <a:prstGeom prst="rect">
                <a:avLst/>
              </a:prstGeom>
            </p:spPr>
          </p:pic>
        </mc:Fallback>
      </mc:AlternateContent>
      <p:sp>
        <p:nvSpPr>
          <p:cNvPr id="4" name="TextBox 3">
            <a:extLst>
              <a:ext uri="{FF2B5EF4-FFF2-40B4-BE49-F238E27FC236}">
                <a16:creationId xmlns:a16="http://schemas.microsoft.com/office/drawing/2014/main" id="{42DE6500-83E7-58E4-68BB-B5FB772AFE71}"/>
              </a:ext>
            </a:extLst>
          </p:cNvPr>
          <p:cNvSpPr txBox="1"/>
          <p:nvPr/>
        </p:nvSpPr>
        <p:spPr>
          <a:xfrm>
            <a:off x="-1" y="504804"/>
            <a:ext cx="12019935" cy="4185761"/>
          </a:xfrm>
          <a:prstGeom prst="rect">
            <a:avLst/>
          </a:prstGeom>
          <a:noFill/>
        </p:spPr>
        <p:txBody>
          <a:bodyPr wrap="square" rtlCol="0">
            <a:spAutoFit/>
          </a:bodyPr>
          <a:lstStyle/>
          <a:p>
            <a:pPr algn="ctr"/>
            <a:r>
              <a:rPr lang="en-IN" sz="3200" i="1" u="sng" dirty="0"/>
              <a:t>Meaning Of Gifts </a:t>
            </a:r>
          </a:p>
          <a:p>
            <a:endParaRPr lang="en-IN" dirty="0"/>
          </a:p>
          <a:p>
            <a:r>
              <a:rPr lang="en-IN" dirty="0"/>
              <a:t>According to Gift Tax Act </a:t>
            </a:r>
          </a:p>
          <a:p>
            <a:pPr marL="285750" indent="-285750">
              <a:buFont typeface="Wingdings" panose="05000000000000000000" pitchFamily="2" charset="2"/>
              <a:buChar char="Ø"/>
            </a:pPr>
            <a:r>
              <a:rPr lang="en-IN" dirty="0"/>
              <a:t>“Gift” mean transfer by any person to another of any existing movable or immovable property voluntarily and without consideration in money or money’s worth </a:t>
            </a:r>
          </a:p>
          <a:p>
            <a:pPr marL="285750" indent="-285750">
              <a:buFont typeface="Wingdings" panose="05000000000000000000" pitchFamily="2" charset="2"/>
              <a:buChar char="Ø"/>
            </a:pPr>
            <a:endParaRPr lang="en-IN" dirty="0"/>
          </a:p>
          <a:p>
            <a:endParaRPr lang="en-IN" dirty="0"/>
          </a:p>
          <a:p>
            <a:r>
              <a:rPr lang="en-IN" dirty="0"/>
              <a:t>There are two Checkpoints to Identify Gifts</a:t>
            </a:r>
          </a:p>
          <a:p>
            <a:pPr marL="285750" indent="-285750">
              <a:buFont typeface="Wingdings" panose="05000000000000000000" pitchFamily="2" charset="2"/>
              <a:buChar char="ü"/>
            </a:pPr>
            <a:r>
              <a:rPr lang="en-IN" dirty="0"/>
              <a:t>Absence of Any Contractual Obligation </a:t>
            </a:r>
          </a:p>
          <a:p>
            <a:pPr marL="285750" indent="-285750">
              <a:buFont typeface="Wingdings" panose="05000000000000000000" pitchFamily="2" charset="2"/>
              <a:buChar char="ü"/>
            </a:pPr>
            <a:r>
              <a:rPr lang="en-IN" dirty="0"/>
              <a:t>Absence of Consideration in money or Money worth</a:t>
            </a:r>
          </a:p>
          <a:p>
            <a:endParaRPr lang="en-IN" dirty="0"/>
          </a:p>
          <a:p>
            <a:endParaRPr lang="en-IN" dirty="0"/>
          </a:p>
          <a:p>
            <a:endParaRPr lang="en-IN" dirty="0"/>
          </a:p>
          <a:p>
            <a:r>
              <a:rPr lang="en-IN" dirty="0"/>
              <a:t> </a:t>
            </a:r>
          </a:p>
        </p:txBody>
      </p:sp>
    </p:spTree>
    <p:extLst>
      <p:ext uri="{BB962C8B-B14F-4D97-AF65-F5344CB8AC3E}">
        <p14:creationId xmlns:p14="http://schemas.microsoft.com/office/powerpoint/2010/main" val="14040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mph" presetSubtype="2" fill="hold" nodeType="clickEffect">
                                  <p:stCondLst>
                                    <p:cond delay="0"/>
                                  </p:stCondLst>
                                  <p:childTnLst>
                                    <p:anim calcmode="lin" valueType="num">
                                      <p:cBhvr additive="sum">
                                        <p:cTn id="6" dur="2000" fill="hold"/>
                                        <p:tgtEl>
                                          <p:spTgt spid="3"/>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3"/>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3"/>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3"/>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3"/>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1" y="1332729"/>
            <a:ext cx="11360728" cy="3108543"/>
          </a:xfrm>
          <a:prstGeom prst="rect">
            <a:avLst/>
          </a:prstGeom>
        </p:spPr>
        <p:txBody>
          <a:bodyPr wrap="square">
            <a:spAutoFit/>
          </a:bodyPr>
          <a:lstStyle/>
          <a:p>
            <a:r>
              <a:rPr lang="en-US" sz="2800" dirty="0">
                <a:latin typeface="Times New Roman" pitchFamily="18" charset="0"/>
                <a:cs typeface="Times New Roman" pitchFamily="18" charset="0"/>
              </a:rPr>
              <a:t>Businesses offer multiple promotional schemes and incentive to dealers or customers. </a:t>
            </a:r>
            <a:r>
              <a:rPr lang="en-US" sz="2800" b="1" dirty="0">
                <a:latin typeface="Times New Roman" pitchFamily="18" charset="0"/>
                <a:cs typeface="Times New Roman" pitchFamily="18" charset="0"/>
              </a:rPr>
              <a:t>The Karnataka-bench of the AAR (Authority for Advance Ruling) KAR ADRG 27/2023 dated 24/08/2023 </a:t>
            </a:r>
            <a:r>
              <a:rPr lang="en-US" sz="2800" dirty="0">
                <a:latin typeface="Times New Roman" pitchFamily="18" charset="0"/>
                <a:cs typeface="Times New Roman" pitchFamily="18" charset="0"/>
              </a:rPr>
              <a:t>ruled that the ITC can be claimed on the taxes paid for the procurement of white goods or gold coins for the purpose of providing incentives to dealers. The AAR's reasoning was that these items are not given as "gifts" but are part of a supply arrangement with specific conditions and stipulations.</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1979532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EF5C25-7DE1-7264-2C13-46E70F1F5714}"/>
              </a:ext>
            </a:extLst>
          </p:cNvPr>
          <p:cNvSpPr txBox="1"/>
          <p:nvPr/>
        </p:nvSpPr>
        <p:spPr>
          <a:xfrm>
            <a:off x="416560" y="477520"/>
            <a:ext cx="10251440" cy="2000548"/>
          </a:xfrm>
          <a:prstGeom prst="rect">
            <a:avLst/>
          </a:prstGeom>
          <a:noFill/>
        </p:spPr>
        <p:txBody>
          <a:bodyPr wrap="square" rtlCol="0">
            <a:spAutoFit/>
          </a:bodyPr>
          <a:lstStyle/>
          <a:p>
            <a:r>
              <a:rPr lang="en-IN" sz="2800" b="1" i="1" u="sng" dirty="0">
                <a:latin typeface="Times New Roman" pitchFamily="18" charset="0"/>
                <a:cs typeface="Times New Roman" pitchFamily="18" charset="0"/>
              </a:rPr>
              <a:t>Section 86 :- Liability of Agent &amp; Principal</a:t>
            </a:r>
          </a:p>
          <a:p>
            <a:endParaRPr lang="en-IN" sz="2800" b="1" i="1" u="sng" dirty="0">
              <a:latin typeface="Times New Roman" pitchFamily="18" charset="0"/>
              <a:cs typeface="Times New Roman" pitchFamily="18" charset="0"/>
            </a:endParaRPr>
          </a:p>
          <a:p>
            <a:r>
              <a:rPr lang="en-IN" sz="2000" dirty="0">
                <a:latin typeface="Times New Roman" pitchFamily="18" charset="0"/>
                <a:cs typeface="Times New Roman" pitchFamily="18" charset="0"/>
              </a:rPr>
              <a:t>Where agent supplies or receives any taxable goods on behalf of Principal, agent and Principal to be jointly and severally liable to pay the tax payable on such goods</a:t>
            </a:r>
          </a:p>
          <a:p>
            <a:endParaRPr lang="en-IN" sz="2800" b="1" i="1" u="sng"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E83D2DA-B58E-FF20-6C3A-A6F001D0AE26}"/>
              </a:ext>
            </a:extLst>
          </p:cNvPr>
          <p:cNvSpPr txBox="1"/>
          <p:nvPr/>
        </p:nvSpPr>
        <p:spPr>
          <a:xfrm>
            <a:off x="416560" y="3078480"/>
            <a:ext cx="10495280" cy="1938992"/>
          </a:xfrm>
          <a:prstGeom prst="rect">
            <a:avLst/>
          </a:prstGeom>
          <a:noFill/>
        </p:spPr>
        <p:txBody>
          <a:bodyPr wrap="square" rtlCol="0">
            <a:spAutoFit/>
          </a:bodyPr>
          <a:lstStyle/>
          <a:p>
            <a:r>
              <a:rPr lang="en-IN" sz="2800" b="1" i="1" u="sng" dirty="0">
                <a:latin typeface="Times New Roman" pitchFamily="18" charset="0"/>
                <a:cs typeface="Times New Roman" pitchFamily="18" charset="0"/>
              </a:rPr>
              <a:t>Section 24:- Compulsory Registration without </a:t>
            </a:r>
            <a:r>
              <a:rPr lang="en-IN" sz="2800" b="1" i="1" u="sng" dirty="0" err="1">
                <a:latin typeface="Times New Roman" pitchFamily="18" charset="0"/>
                <a:cs typeface="Times New Roman" pitchFamily="18" charset="0"/>
              </a:rPr>
              <a:t>Threshhold</a:t>
            </a:r>
            <a:r>
              <a:rPr lang="en-IN" sz="2800" b="1" i="1" u="sng" dirty="0">
                <a:latin typeface="Times New Roman" pitchFamily="18" charset="0"/>
                <a:cs typeface="Times New Roman" pitchFamily="18" charset="0"/>
              </a:rPr>
              <a:t> limit</a:t>
            </a:r>
          </a:p>
          <a:p>
            <a:endParaRPr lang="en-IN" sz="2800" b="1" i="1" u="sng" dirty="0">
              <a:latin typeface="Times New Roman" pitchFamily="18" charset="0"/>
              <a:cs typeface="Times New Roman" pitchFamily="18" charset="0"/>
            </a:endParaRPr>
          </a:p>
          <a:p>
            <a:r>
              <a:rPr lang="en-IN" dirty="0" err="1">
                <a:latin typeface="Times New Roman" pitchFamily="18" charset="0"/>
                <a:cs typeface="Times New Roman" pitchFamily="18" charset="0"/>
              </a:rPr>
              <a:t>Vii</a:t>
            </a:r>
            <a:r>
              <a:rPr lang="en-IN" dirty="0">
                <a:latin typeface="Times New Roman" pitchFamily="18" charset="0"/>
                <a:cs typeface="Times New Roman" pitchFamily="18" charset="0"/>
              </a:rPr>
              <a:t>) Persons who make taxable supply of goods or services or both on behalf of other taxable persons whether as an agent or otherwise;</a:t>
            </a:r>
          </a:p>
          <a:p>
            <a:endParaRPr lang="en-IN" sz="28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416652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chine with spools of thread&#10;&#10;Description automatically generated">
            <a:extLst>
              <a:ext uri="{FF2B5EF4-FFF2-40B4-BE49-F238E27FC236}">
                <a16:creationId xmlns:a16="http://schemas.microsoft.com/office/drawing/2014/main" id="{9C340AD9-A60B-FC95-9E73-376ED878D3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24447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0326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12192000" cy="7661563"/>
          </a:xfrm>
          <a:prstGeom prst="rect">
            <a:avLst/>
          </a:prstGeom>
        </p:spPr>
      </p:pic>
    </p:spTree>
    <p:extLst>
      <p:ext uri="{BB962C8B-B14F-4D97-AF65-F5344CB8AC3E}">
        <p14:creationId xmlns:p14="http://schemas.microsoft.com/office/powerpoint/2010/main" val="1540320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small toy figurine on it&#10;&#10;Description automatically generated">
            <a:extLst>
              <a:ext uri="{FF2B5EF4-FFF2-40B4-BE49-F238E27FC236}">
                <a16:creationId xmlns:a16="http://schemas.microsoft.com/office/drawing/2014/main" id="{FB1FFCCF-13BC-0409-C99E-C6A1A04DA52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0005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business&#10;&#10;Description automatically generated with medium confidence">
            <a:extLst>
              <a:ext uri="{FF2B5EF4-FFF2-40B4-BE49-F238E27FC236}">
                <a16:creationId xmlns:a16="http://schemas.microsoft.com/office/drawing/2014/main" id="{298AA5FD-4199-A069-5F26-BD7C9C83812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7597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0256-D20C-A066-72ED-7962CF78D7F1}"/>
              </a:ext>
            </a:extLst>
          </p:cNvPr>
          <p:cNvSpPr txBox="1"/>
          <p:nvPr/>
        </p:nvSpPr>
        <p:spPr>
          <a:xfrm>
            <a:off x="1725561" y="1563329"/>
            <a:ext cx="8032968" cy="4401205"/>
          </a:xfrm>
          <a:prstGeom prst="rect">
            <a:avLst/>
          </a:prstGeom>
          <a:noFill/>
        </p:spPr>
        <p:txBody>
          <a:bodyPr wrap="none" rtlCol="0">
            <a:spAutoFit/>
          </a:bodyPr>
          <a:lstStyle/>
          <a:p>
            <a:r>
              <a:rPr lang="en-US" sz="4000" b="1" dirty="0">
                <a:solidFill>
                  <a:srgbClr val="000000"/>
                </a:solidFill>
                <a:latin typeface="Times New Roman" panose="02020603050405020304" pitchFamily="18" charset="0"/>
                <a:cs typeface="Times New Roman" panose="02020603050405020304" pitchFamily="18" charset="0"/>
              </a:rPr>
              <a:t>Important Definitions:							</a:t>
            </a:r>
            <a:endParaRPr lang="en-IN" sz="4000" b="1"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latin typeface="Times New Roman" panose="02020603050405020304" pitchFamily="18" charset="0"/>
                <a:cs typeface="Times New Roman" panose="02020603050405020304" pitchFamily="18" charset="0"/>
              </a:rPr>
              <a:t>Exempted Supply</a:t>
            </a:r>
            <a:endParaRPr lang="en-IN" sz="4000" dirty="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IN" sz="4000" dirty="0">
                <a:latin typeface="Times New Roman" panose="02020603050405020304" pitchFamily="18" charset="0"/>
                <a:cs typeface="Times New Roman" panose="02020603050405020304" pitchFamily="18" charset="0"/>
              </a:rPr>
              <a:t>Non-GST Supply</a:t>
            </a:r>
          </a:p>
          <a:p>
            <a:pPr marL="571500" indent="-571500">
              <a:buFont typeface="Wingdings" pitchFamily="2" charset="2"/>
              <a:buChar char="Ø"/>
            </a:pPr>
            <a:r>
              <a:rPr lang="en-US" sz="4000" dirty="0">
                <a:latin typeface="Times New Roman" panose="02020603050405020304" pitchFamily="18" charset="0"/>
                <a:cs typeface="Times New Roman" panose="02020603050405020304" pitchFamily="18" charset="0"/>
              </a:rPr>
              <a:t>Zero Rated Supply</a:t>
            </a:r>
          </a:p>
          <a:p>
            <a:pPr marL="571500" indent="-571500">
              <a:buFont typeface="Wingdings" pitchFamily="2" charset="2"/>
              <a:buChar char="Ø"/>
            </a:pPr>
            <a:r>
              <a:rPr lang="en-IN" sz="4000" dirty="0">
                <a:latin typeface="Times New Roman" panose="02020603050405020304" pitchFamily="18" charset="0"/>
                <a:cs typeface="Times New Roman" panose="02020603050405020304" pitchFamily="18" charset="0"/>
              </a:rPr>
              <a:t>Aggregate Turnover</a:t>
            </a:r>
          </a:p>
          <a:p>
            <a:pPr marL="571500" indent="-571500">
              <a:buFont typeface="Wingdings" pitchFamily="2" charset="2"/>
              <a:buChar char="Ø"/>
            </a:pPr>
            <a:r>
              <a:rPr lang="en-IN" sz="4000" dirty="0">
                <a:latin typeface="Times New Roman" panose="02020603050405020304" pitchFamily="18" charset="0"/>
                <a:cs typeface="Times New Roman" panose="02020603050405020304" pitchFamily="18" charset="0"/>
              </a:rPr>
              <a:t>Nil rated Supply</a:t>
            </a:r>
          </a:p>
        </p:txBody>
      </p:sp>
    </p:spTree>
    <p:extLst>
      <p:ext uri="{BB962C8B-B14F-4D97-AF65-F5344CB8AC3E}">
        <p14:creationId xmlns:p14="http://schemas.microsoft.com/office/powerpoint/2010/main" val="1680229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0256-D20C-A066-72ED-7962CF78D7F1}"/>
              </a:ext>
            </a:extLst>
          </p:cNvPr>
          <p:cNvSpPr txBox="1"/>
          <p:nvPr/>
        </p:nvSpPr>
        <p:spPr>
          <a:xfrm>
            <a:off x="1725561" y="1563329"/>
            <a:ext cx="8536039" cy="1661993"/>
          </a:xfrm>
          <a:prstGeom prst="rect">
            <a:avLst/>
          </a:prstGeom>
          <a:noFill/>
        </p:spPr>
        <p:txBody>
          <a:bodyPr wrap="square" rtlCol="0">
            <a:sp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APPLICABILITYOF GST ON </a:t>
            </a:r>
          </a:p>
          <a:p>
            <a:pPr algn="ctr"/>
            <a:r>
              <a:rPr lang="en-US" sz="4800" b="1" dirty="0">
                <a:solidFill>
                  <a:srgbClr val="000000"/>
                </a:solidFill>
                <a:latin typeface="Times New Roman" panose="02020603050405020304" pitchFamily="18" charset="0"/>
                <a:cs typeface="Times New Roman" panose="02020603050405020304" pitchFamily="18" charset="0"/>
              </a:rPr>
              <a:t>CORPORATE </a:t>
            </a:r>
            <a:r>
              <a:rPr lang="en-US" sz="5400" b="1" dirty="0">
                <a:solidFill>
                  <a:srgbClr val="000000"/>
                </a:solidFill>
                <a:latin typeface="Times New Roman" panose="02020603050405020304" pitchFamily="18" charset="0"/>
                <a:cs typeface="Times New Roman" panose="02020603050405020304" pitchFamily="18" charset="0"/>
              </a:rPr>
              <a:t>GURANTEE </a:t>
            </a:r>
            <a:endParaRPr lang="en-IN" sz="4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87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DBA55-A1E0-46A6-50C1-217C5889F181}"/>
              </a:ext>
            </a:extLst>
          </p:cNvPr>
          <p:cNvSpPr>
            <a:spLocks noGrp="1"/>
          </p:cNvSpPr>
          <p:nvPr>
            <p:ph type="title" idx="4294967295"/>
          </p:nvPr>
        </p:nvSpPr>
        <p:spPr>
          <a:xfrm>
            <a:off x="1557071" y="1584552"/>
            <a:ext cx="9099255" cy="2537251"/>
          </a:xfrm>
        </p:spPr>
        <p:txBody>
          <a:bodyPr vert="horz" lIns="91440" tIns="45720" rIns="91440" bIns="0" rtlCol="0" anchor="ctr">
            <a:normAutofit/>
          </a:bodyPr>
          <a:lstStyle/>
          <a:p>
            <a:pPr algn="ctr"/>
            <a:r>
              <a:rPr lang="en-US" sz="5600" dirty="0">
                <a:solidFill>
                  <a:srgbClr val="454545"/>
                </a:solidFill>
              </a:rPr>
              <a:t>Different Promotion Schemes</a:t>
            </a:r>
            <a:br>
              <a:rPr lang="en-US" sz="5600" dirty="0">
                <a:solidFill>
                  <a:srgbClr val="454545"/>
                </a:solidFill>
              </a:rPr>
            </a:br>
            <a:endParaRPr lang="en-US" sz="5600" dirty="0">
              <a:solidFill>
                <a:srgbClr val="454545"/>
              </a:solidFill>
            </a:endParaRP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879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BFF8-9914-88A2-D3B8-2C261EB813EE}"/>
              </a:ext>
            </a:extLst>
          </p:cNvPr>
          <p:cNvSpPr>
            <a:spLocks noGrp="1"/>
          </p:cNvSpPr>
          <p:nvPr>
            <p:ph type="title"/>
          </p:nvPr>
        </p:nvSpPr>
        <p:spPr>
          <a:xfrm>
            <a:off x="765698" y="894080"/>
            <a:ext cx="3273099" cy="749608"/>
          </a:xfrm>
        </p:spPr>
        <p:txBody>
          <a:bodyPr/>
          <a:lstStyle/>
          <a:p>
            <a:r>
              <a:rPr lang="en-IN" b="1" dirty="0">
                <a:latin typeface="Times New Roman" panose="02020603050405020304" pitchFamily="18" charset="0"/>
                <a:cs typeface="Times New Roman" panose="02020603050405020304" pitchFamily="18" charset="0"/>
              </a:rPr>
              <a:t>Defaced Samples </a:t>
            </a:r>
          </a:p>
        </p:txBody>
      </p:sp>
      <p:pic>
        <p:nvPicPr>
          <p:cNvPr id="6" name="Content Placeholder 5">
            <a:extLst>
              <a:ext uri="{FF2B5EF4-FFF2-40B4-BE49-F238E27FC236}">
                <a16:creationId xmlns:a16="http://schemas.microsoft.com/office/drawing/2014/main" id="{FE817341-60E7-D38B-BF04-B37056A71E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4" y="1896747"/>
            <a:ext cx="3517567" cy="3064505"/>
          </a:xfrm>
        </p:spPr>
      </p:pic>
      <p:sp>
        <p:nvSpPr>
          <p:cNvPr id="4" name="Text Placeholder 3">
            <a:extLst>
              <a:ext uri="{FF2B5EF4-FFF2-40B4-BE49-F238E27FC236}">
                <a16:creationId xmlns:a16="http://schemas.microsoft.com/office/drawing/2014/main" id="{E65E792A-EDE9-A3D1-1BAF-0057283A92CA}"/>
              </a:ext>
            </a:extLst>
          </p:cNvPr>
          <p:cNvSpPr>
            <a:spLocks noGrp="1"/>
          </p:cNvSpPr>
          <p:nvPr>
            <p:ph type="body" sz="half" idx="2"/>
          </p:nvPr>
        </p:nvSpPr>
        <p:spPr>
          <a:xfrm>
            <a:off x="377994" y="1870206"/>
            <a:ext cx="3517567" cy="3064505"/>
          </a:xfrm>
        </p:spPr>
        <p:txBody>
          <a:bodyPr/>
          <a:lstStyle/>
          <a:p>
            <a:endParaRPr lang="en-IN" dirty="0"/>
          </a:p>
        </p:txBody>
      </p:sp>
      <p:sp>
        <p:nvSpPr>
          <p:cNvPr id="7" name="TextBox 6">
            <a:extLst>
              <a:ext uri="{FF2B5EF4-FFF2-40B4-BE49-F238E27FC236}">
                <a16:creationId xmlns:a16="http://schemas.microsoft.com/office/drawing/2014/main" id="{D8184381-872A-4C78-F5AF-3E54F76746D5}"/>
              </a:ext>
            </a:extLst>
          </p:cNvPr>
          <p:cNvSpPr txBox="1"/>
          <p:nvPr/>
        </p:nvSpPr>
        <p:spPr>
          <a:xfrm>
            <a:off x="5171440" y="894080"/>
            <a:ext cx="6642566" cy="5016758"/>
          </a:xfrm>
          <a:prstGeom prst="rect">
            <a:avLst/>
          </a:prstGeom>
          <a:noFill/>
        </p:spPr>
        <p:txBody>
          <a:bodyPr wrap="square" rtlCol="0">
            <a:spAutoFit/>
          </a:bodyPr>
          <a:lstStyle/>
          <a:p>
            <a:r>
              <a:rPr lang="en-IN" sz="3200" dirty="0">
                <a:latin typeface="Times New Roman" panose="02020603050405020304" pitchFamily="18" charset="0"/>
                <a:cs typeface="Times New Roman" panose="02020603050405020304" pitchFamily="18" charset="0"/>
              </a:rPr>
              <a:t>Defaced Samples of Garments given to Supplier by Brand Holder for </a:t>
            </a:r>
            <a:r>
              <a:rPr lang="en-IN" sz="3200" b="1" dirty="0">
                <a:latin typeface="Times New Roman" panose="02020603050405020304" pitchFamily="18" charset="0"/>
                <a:cs typeface="Times New Roman" panose="02020603050405020304" pitchFamily="18" charset="0"/>
              </a:rPr>
              <a:t>Quality Inspection </a:t>
            </a:r>
            <a:r>
              <a:rPr lang="en-IN" sz="3200" dirty="0">
                <a:latin typeface="Times New Roman" panose="02020603050405020304" pitchFamily="18" charset="0"/>
                <a:cs typeface="Times New Roman" panose="02020603050405020304" pitchFamily="18" charset="0"/>
              </a:rPr>
              <a:t>and </a:t>
            </a:r>
            <a:r>
              <a:rPr lang="en-IN" sz="3200" b="1" dirty="0">
                <a:latin typeface="Times New Roman" panose="02020603050405020304" pitchFamily="18" charset="0"/>
                <a:cs typeface="Times New Roman" panose="02020603050405020304" pitchFamily="18" charset="0"/>
              </a:rPr>
              <a:t>Display Purpose</a:t>
            </a:r>
            <a:r>
              <a:rPr lang="en-IN" sz="3200" dirty="0">
                <a:latin typeface="Times New Roman" panose="02020603050405020304" pitchFamily="18" charset="0"/>
                <a:cs typeface="Times New Roman" panose="02020603050405020304" pitchFamily="18" charset="0"/>
              </a:rPr>
              <a:t> falls Within the ambit of Furtherance of Business .</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Hence, The Brand holder is eligible to take ITC Of Such Supply under Schedule I</a:t>
            </a:r>
          </a:p>
          <a:p>
            <a:endParaRPr lang="en-IN" sz="3200" dirty="0"/>
          </a:p>
        </p:txBody>
      </p:sp>
    </p:spTree>
    <p:extLst>
      <p:ext uri="{BB962C8B-B14F-4D97-AF65-F5344CB8AC3E}">
        <p14:creationId xmlns:p14="http://schemas.microsoft.com/office/powerpoint/2010/main" val="1447769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9D40-1C8E-29FD-A317-3101549F964A}"/>
              </a:ext>
            </a:extLst>
          </p:cNvPr>
          <p:cNvSpPr>
            <a:spLocks noGrp="1"/>
          </p:cNvSpPr>
          <p:nvPr>
            <p:ph type="title"/>
          </p:nvPr>
        </p:nvSpPr>
        <p:spPr>
          <a:xfrm>
            <a:off x="304801" y="798974"/>
            <a:ext cx="4412970" cy="1133066"/>
          </a:xfrm>
        </p:spPr>
        <p:txBody>
          <a:bodyPr/>
          <a:lstStyle/>
          <a:p>
            <a:r>
              <a:rPr lang="en-IN" b="1" u="sng" dirty="0">
                <a:latin typeface="Times New Roman" panose="02020603050405020304" pitchFamily="18" charset="0"/>
                <a:cs typeface="Times New Roman" panose="02020603050405020304" pitchFamily="18" charset="0"/>
              </a:rPr>
              <a:t>Buy One Get one Free Offer </a:t>
            </a:r>
          </a:p>
        </p:txBody>
      </p:sp>
      <p:pic>
        <p:nvPicPr>
          <p:cNvPr id="6" name="Content Placeholder 5">
            <a:extLst>
              <a:ext uri="{FF2B5EF4-FFF2-40B4-BE49-F238E27FC236}">
                <a16:creationId xmlns:a16="http://schemas.microsoft.com/office/drawing/2014/main" id="{E1A486B5-A0D1-9B88-E840-059B65D25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187643"/>
            <a:ext cx="4412970" cy="3028567"/>
          </a:xfrm>
        </p:spPr>
      </p:pic>
      <p:sp>
        <p:nvSpPr>
          <p:cNvPr id="7" name="TextBox 6">
            <a:extLst>
              <a:ext uri="{FF2B5EF4-FFF2-40B4-BE49-F238E27FC236}">
                <a16:creationId xmlns:a16="http://schemas.microsoft.com/office/drawing/2014/main" id="{D52E961E-9A89-3B9E-31EA-F23827D430A9}"/>
              </a:ext>
            </a:extLst>
          </p:cNvPr>
          <p:cNvSpPr txBox="1"/>
          <p:nvPr/>
        </p:nvSpPr>
        <p:spPr>
          <a:xfrm>
            <a:off x="4947920" y="223520"/>
            <a:ext cx="6939280" cy="6247864"/>
          </a:xfrm>
          <a:prstGeom prst="rect">
            <a:avLst/>
          </a:prstGeom>
          <a:noFill/>
        </p:spPr>
        <p:txBody>
          <a:bodyPr wrap="square" rtlCol="0">
            <a:spAutoFit/>
          </a:bodyPr>
          <a:lstStyle/>
          <a:p>
            <a:pPr algn="ctr"/>
            <a:r>
              <a:rPr lang="en-IN" sz="2000" b="1" dirty="0"/>
              <a:t>There Can be Three Instances </a:t>
            </a:r>
          </a:p>
          <a:p>
            <a:endParaRPr lang="en-IN" sz="2000" dirty="0"/>
          </a:p>
          <a:p>
            <a:pPr marL="342900" indent="-342900">
              <a:buAutoNum type="arabicPeriod"/>
            </a:pPr>
            <a:r>
              <a:rPr lang="en-IN" sz="2000" dirty="0"/>
              <a:t>Buy 1 Shirt GET 1 Free </a:t>
            </a:r>
          </a:p>
          <a:p>
            <a:endParaRPr lang="en-IN" sz="2000" dirty="0"/>
          </a:p>
          <a:p>
            <a:r>
              <a:rPr lang="en-IN" sz="2000" dirty="0"/>
              <a:t>Here , Half Rate is Charged for 2 Shirts or Each Shirt is sold @50%  Therefore the supplier is eligible to claim ITC On Both the Shirts .However Outward GST  Should be taxed AFTER Deducting Discounts</a:t>
            </a:r>
          </a:p>
          <a:p>
            <a:endParaRPr lang="en-IN" sz="2000" dirty="0"/>
          </a:p>
          <a:p>
            <a:endParaRPr lang="en-IN" sz="2000" dirty="0"/>
          </a:p>
          <a:p>
            <a:r>
              <a:rPr lang="en-IN" sz="2000" dirty="0"/>
              <a:t>2. Buy 1 Kurta get Socks Free</a:t>
            </a:r>
          </a:p>
          <a:p>
            <a:r>
              <a:rPr lang="en-IN" sz="2000" dirty="0"/>
              <a:t>This shows Mixed Supply ,The Item rate with Highest GST Slab should be applicable to all Supplies</a:t>
            </a:r>
          </a:p>
          <a:p>
            <a:endParaRPr lang="en-IN" sz="2000" dirty="0"/>
          </a:p>
          <a:p>
            <a:endParaRPr lang="en-IN" sz="2000" dirty="0"/>
          </a:p>
          <a:p>
            <a:r>
              <a:rPr lang="en-IN" sz="2000" dirty="0"/>
              <a:t>3.Pocket Square and Cuff lings Free with Suit</a:t>
            </a:r>
          </a:p>
          <a:p>
            <a:endParaRPr lang="en-IN" sz="2000" dirty="0"/>
          </a:p>
          <a:p>
            <a:r>
              <a:rPr lang="en-IN" sz="2000" dirty="0"/>
              <a:t>This Denotes Composite Supply, GST Rate applicable to Principal Supply should be applied to all the bundle</a:t>
            </a:r>
          </a:p>
          <a:p>
            <a:endParaRPr lang="en-IN" sz="2000" dirty="0"/>
          </a:p>
        </p:txBody>
      </p:sp>
    </p:spTree>
    <p:extLst>
      <p:ext uri="{BB962C8B-B14F-4D97-AF65-F5344CB8AC3E}">
        <p14:creationId xmlns:p14="http://schemas.microsoft.com/office/powerpoint/2010/main" val="2583989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down)">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wipe(down)">
                                      <p:cBhvr>
                                        <p:cTn id="15" dur="500"/>
                                        <p:tgtEl>
                                          <p:spTgt spid="7">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wipe(down)">
                                      <p:cBhvr>
                                        <p:cTn id="18" dur="500"/>
                                        <p:tgtEl>
                                          <p:spTgt spid="7">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animEffect transition="in" filter="wipe(down)">
                                      <p:cBhvr>
                                        <p:cTn id="23" dur="500"/>
                                        <p:tgtEl>
                                          <p:spTgt spid="7">
                                            <p:txEl>
                                              <p:pRg st="11" end="11"/>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13" end="13"/>
                                            </p:txEl>
                                          </p:spTgt>
                                        </p:tgtEl>
                                        <p:attrNameLst>
                                          <p:attrName>style.visibility</p:attrName>
                                        </p:attrNameLst>
                                      </p:cBhvr>
                                      <p:to>
                                        <p:strVal val="visible"/>
                                      </p:to>
                                    </p:set>
                                    <p:animEffect transition="in" filter="wipe(down)">
                                      <p:cBhvr>
                                        <p:cTn id="26"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1A6BF-6277-133B-00A8-64A14FC1EDEE}"/>
              </a:ext>
            </a:extLst>
          </p:cNvPr>
          <p:cNvSpPr txBox="1"/>
          <p:nvPr/>
        </p:nvSpPr>
        <p:spPr>
          <a:xfrm>
            <a:off x="-1" y="766918"/>
            <a:ext cx="12078929" cy="4154984"/>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TREATMENT OF BUY ONE GET ONE FREE</a:t>
            </a:r>
          </a:p>
          <a:p>
            <a:pPr algn="ctr"/>
            <a:endParaRPr lang="en-US" sz="2800" b="1" u="sng" dirty="0">
              <a:latin typeface="Times New Roman" panose="02020603050405020304" pitchFamily="18" charset="0"/>
              <a:cs typeface="Times New Roman" panose="02020603050405020304" pitchFamily="18" charset="0"/>
            </a:endParaRPr>
          </a:p>
          <a:p>
            <a:pPr algn="ctr"/>
            <a:endParaRPr lang="en-US" sz="2800" b="1" u="sng" dirty="0">
              <a:latin typeface="Times New Roman" panose="02020603050405020304" pitchFamily="18" charset="0"/>
              <a:cs typeface="Times New Roman" panose="02020603050405020304" pitchFamily="18" charset="0"/>
            </a:endParaRPr>
          </a:p>
          <a:p>
            <a:pPr algn="ctr"/>
            <a:r>
              <a:rPr lang="en-IN" b="1" dirty="0">
                <a:latin typeface="Times New Roman" panose="02020603050405020304" pitchFamily="18" charset="0"/>
                <a:cs typeface="Times New Roman" panose="02020603050405020304" pitchFamily="18" charset="0"/>
              </a:rPr>
              <a:t>SUPPLY</a:t>
            </a:r>
            <a:r>
              <a:rPr lang="en-IN" dirty="0">
                <a:latin typeface="Times New Roman" panose="02020603050405020304" pitchFamily="18" charset="0"/>
                <a:cs typeface="Times New Roman" panose="02020603050405020304" pitchFamily="18" charset="0"/>
              </a:rPr>
              <a:t> – In case of buy one get one free, one product is being supplied free of cost. Actually, in the buy one get one free offer, there is no individual produce being supplied free of cost. In fact, two or more individual products are supplies at a single price. In simple terms, two or more product is supplied at the price of one product.</a:t>
            </a:r>
          </a:p>
          <a:p>
            <a:pPr algn="ctr"/>
            <a:endParaRPr lang="en-IN" dirty="0">
              <a:latin typeface="Times New Roman" panose="02020603050405020304" pitchFamily="18" charset="0"/>
              <a:cs typeface="Times New Roman" panose="02020603050405020304" pitchFamily="18" charset="0"/>
            </a:endParaRPr>
          </a:p>
          <a:p>
            <a:pPr algn="ctr"/>
            <a:r>
              <a:rPr lang="en-IN" dirty="0">
                <a:latin typeface="Times New Roman" panose="02020603050405020304" pitchFamily="18" charset="0"/>
                <a:cs typeface="Times New Roman" panose="02020603050405020304" pitchFamily="18" charset="0"/>
              </a:rPr>
              <a:t>CBIC in the above referred circular that the taxability of ‘</a:t>
            </a:r>
            <a:r>
              <a:rPr lang="en-IN" b="1" dirty="0">
                <a:latin typeface="Times New Roman" panose="02020603050405020304" pitchFamily="18" charset="0"/>
                <a:cs typeface="Times New Roman" panose="02020603050405020304" pitchFamily="18" charset="0"/>
              </a:rPr>
              <a:t>buy one get one free</a:t>
            </a:r>
            <a:r>
              <a:rPr lang="en-IN" dirty="0">
                <a:latin typeface="Times New Roman" panose="02020603050405020304" pitchFamily="18" charset="0"/>
                <a:cs typeface="Times New Roman" panose="02020603050405020304" pitchFamily="18" charset="0"/>
              </a:rPr>
              <a:t>’ supply would be dependent upon the supply being composite supply or mixed supply and rate of tax should be determined as per provisions of section 8 of the Central Goods and Service Tax Act.</a:t>
            </a:r>
          </a:p>
          <a:p>
            <a:pPr algn="ctr"/>
            <a:endParaRPr lang="en-IN" dirty="0">
              <a:latin typeface="Times New Roman" panose="02020603050405020304" pitchFamily="18" charset="0"/>
              <a:cs typeface="Times New Roman" panose="02020603050405020304" pitchFamily="18" charset="0"/>
            </a:endParaRPr>
          </a:p>
          <a:p>
            <a:pPr algn="ctr"/>
            <a:r>
              <a:rPr lang="en-IN" b="1" dirty="0">
                <a:latin typeface="Times New Roman" panose="02020603050405020304" pitchFamily="18" charset="0"/>
                <a:cs typeface="Times New Roman" panose="02020603050405020304" pitchFamily="18" charset="0"/>
              </a:rPr>
              <a:t>INPUT TAX CREDIT</a:t>
            </a:r>
            <a:r>
              <a:rPr lang="en-IN" dirty="0">
                <a:latin typeface="Times New Roman" panose="02020603050405020304" pitchFamily="18" charset="0"/>
                <a:cs typeface="Times New Roman" panose="02020603050405020304" pitchFamily="18" charset="0"/>
              </a:rPr>
              <a:t> – Supplier shall be eligible to avail input tax credit of inputs, input services and capital goods which are used in relation to supply of goods or services or both.</a:t>
            </a:r>
          </a:p>
        </p:txBody>
      </p:sp>
    </p:spTree>
    <p:extLst>
      <p:ext uri="{BB962C8B-B14F-4D97-AF65-F5344CB8AC3E}">
        <p14:creationId xmlns:p14="http://schemas.microsoft.com/office/powerpoint/2010/main" val="421901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B66F-3428-4704-2474-2FBFA1C178D2}"/>
              </a:ext>
            </a:extLst>
          </p:cNvPr>
          <p:cNvSpPr>
            <a:spLocks noGrp="1"/>
          </p:cNvSpPr>
          <p:nvPr>
            <p:ph type="title" idx="4294967295"/>
          </p:nvPr>
        </p:nvSpPr>
        <p:spPr>
          <a:xfrm>
            <a:off x="0" y="1787525"/>
            <a:ext cx="12192000" cy="2133600"/>
          </a:xfrm>
        </p:spPr>
        <p:txBody>
          <a:bodyPr>
            <a:normAutofit/>
          </a:bodyPr>
          <a:lstStyle/>
          <a:p>
            <a:pPr algn="ctr"/>
            <a:r>
              <a:rPr lang="en-IN" dirty="0">
                <a:solidFill>
                  <a:schemeClr val="accent2">
                    <a:lumMod val="50000"/>
                  </a:schemeClr>
                </a:solidFill>
                <a:latin typeface="Times New Roman" panose="02020603050405020304" pitchFamily="18" charset="0"/>
                <a:cs typeface="Times New Roman" panose="02020603050405020304" pitchFamily="18" charset="0"/>
              </a:rPr>
              <a:t>Let us understand more about this Industry with the help of a Textile Business</a:t>
            </a:r>
            <a:br>
              <a:rPr lang="en-IN" dirty="0">
                <a:solidFill>
                  <a:schemeClr val="accent2">
                    <a:lumMod val="50000"/>
                  </a:schemeClr>
                </a:solidFill>
                <a:latin typeface="Times New Roman" panose="02020603050405020304" pitchFamily="18" charset="0"/>
                <a:cs typeface="Times New Roman" panose="02020603050405020304" pitchFamily="18" charset="0"/>
              </a:rPr>
            </a:br>
            <a:endParaRPr lang="en-IN"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809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C5A447-B5C8-F1CF-69BA-18F42F0C79B7}"/>
              </a:ext>
            </a:extLst>
          </p:cNvPr>
          <p:cNvSpPr txBox="1"/>
          <p:nvPr/>
        </p:nvSpPr>
        <p:spPr>
          <a:xfrm>
            <a:off x="538480" y="477520"/>
            <a:ext cx="10749280" cy="5262979"/>
          </a:xfrm>
          <a:prstGeom prst="rect">
            <a:avLst/>
          </a:prstGeom>
          <a:noFill/>
        </p:spPr>
        <p:txBody>
          <a:bodyPr wrap="square" rtlCol="0">
            <a:spAutoFit/>
          </a:bodyPr>
          <a:lstStyle/>
          <a:p>
            <a:pPr marL="285750" indent="-28575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Secondary Discounts – Remission &amp; Compensation for Subsequent price Reduction (taxable Value/tax  Differences under 34 vs the Conditions of discount in 15(3)</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In this Cases ,</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There were no Prior Agreement</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The discount was consequential due to market decline</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 Not linked to any Specific Invoice reference </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Therefore,  No Relaxation on taxes earlier paid in these Scenarios ,Credit Notes issued in respect of these  are Called Commercial Credit Note and It do not affect the amount of taxes paid,</a:t>
            </a:r>
          </a:p>
          <a:p>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Buy More Save More Offers</a:t>
            </a:r>
          </a:p>
          <a:p>
            <a:r>
              <a:rPr lang="en-IN" sz="2400" dirty="0">
                <a:latin typeface="Times New Roman" panose="02020603050405020304" pitchFamily="18" charset="0"/>
                <a:cs typeface="Times New Roman" panose="02020603050405020304" pitchFamily="18" charset="0"/>
              </a:rPr>
              <a:t> Also Known as Quantity or Special Discounts (Check the conditions of Discount)</a:t>
            </a:r>
          </a:p>
        </p:txBody>
      </p:sp>
    </p:spTree>
    <p:extLst>
      <p:ext uri="{BB962C8B-B14F-4D97-AF65-F5344CB8AC3E}">
        <p14:creationId xmlns:p14="http://schemas.microsoft.com/office/powerpoint/2010/main" val="4191430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42BE-F125-34D4-2342-EDC706A24391}"/>
              </a:ext>
            </a:extLst>
          </p:cNvPr>
          <p:cNvSpPr>
            <a:spLocks noGrp="1"/>
          </p:cNvSpPr>
          <p:nvPr>
            <p:ph type="title" idx="4294967295"/>
          </p:nvPr>
        </p:nvSpPr>
        <p:spPr>
          <a:xfrm>
            <a:off x="191729" y="452438"/>
            <a:ext cx="11326761" cy="4327525"/>
          </a:xfrm>
        </p:spPr>
        <p:txBody>
          <a:bodyPr>
            <a:normAutofit/>
          </a:bodyPr>
          <a:lstStyle/>
          <a:p>
            <a:pPr algn="ct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br>
              <a:rPr lang="en-US" sz="1600" dirty="0">
                <a:solidFill>
                  <a:schemeClr val="accent4">
                    <a:lumMod val="50000"/>
                  </a:schemeClr>
                </a:solidFill>
                <a:latin typeface="Times New Roman" pitchFamily="18" charset="0"/>
                <a:cs typeface="Times New Roman" pitchFamily="18" charset="0"/>
              </a:rPr>
            </a:br>
            <a:r>
              <a:rPr lang="en-US" sz="2800" b="1" dirty="0">
                <a:solidFill>
                  <a:schemeClr val="accent1">
                    <a:lumMod val="50000"/>
                  </a:schemeClr>
                </a:solidFill>
                <a:latin typeface="Times New Roman" panose="02020603050405020304" pitchFamily="18" charset="0"/>
                <a:cs typeface="Times New Roman" panose="02020603050405020304" pitchFamily="18" charset="0"/>
              </a:rPr>
              <a:t>THANK YOU!</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The views expressed are solely of the author and the content of this document is solely for information purpose and not to be construed as a professional advice. In cases where the reader has any legal issues, he/she must in all cases seek independent legal advice.</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For any further query, contact Mr. </a:t>
            </a:r>
            <a:r>
              <a:rPr lang="en-US" sz="2000" b="1" dirty="0" err="1">
                <a:latin typeface="Times New Roman" panose="02020603050405020304" pitchFamily="18" charset="0"/>
                <a:cs typeface="Times New Roman" panose="02020603050405020304" pitchFamily="18" charset="0"/>
              </a:rPr>
              <a:t>Anup</a:t>
            </a:r>
            <a:r>
              <a:rPr lang="en-US" sz="2000" b="1" dirty="0">
                <a:latin typeface="Times New Roman" panose="02020603050405020304" pitchFamily="18" charset="0"/>
                <a:cs typeface="Times New Roman" panose="02020603050405020304" pitchFamily="18" charset="0"/>
              </a:rPr>
              <a:t> Kumar </a:t>
            </a:r>
            <a:r>
              <a:rPr lang="en-US" sz="2000" b="1" dirty="0" err="1">
                <a:latin typeface="Times New Roman" panose="02020603050405020304" pitchFamily="18" charset="0"/>
                <a:cs typeface="Times New Roman" panose="02020603050405020304" pitchFamily="18" charset="0"/>
              </a:rPr>
              <a:t>Luharuka</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Contact no.: 9830299827</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8645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025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156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9B75-2156-8F9E-33D0-F0434310CE3C}"/>
              </a:ext>
            </a:extLst>
          </p:cNvPr>
          <p:cNvSpPr>
            <a:spLocks noGrp="1"/>
          </p:cNvSpPr>
          <p:nvPr>
            <p:ph type="title"/>
          </p:nvPr>
        </p:nvSpPr>
        <p:spPr>
          <a:xfrm>
            <a:off x="677334" y="185058"/>
            <a:ext cx="10837332" cy="794656"/>
          </a:xfrm>
        </p:spPr>
        <p:txBody>
          <a:bodyPr>
            <a:normAutofit/>
          </a:bodyPr>
          <a:lstStyle/>
          <a:p>
            <a:pPr algn="ctr"/>
            <a:r>
              <a:rPr lang="en-IN" dirty="0">
                <a:solidFill>
                  <a:schemeClr val="accent2">
                    <a:lumMod val="50000"/>
                  </a:schemeClr>
                </a:solidFill>
                <a:latin typeface="Times New Roman" panose="02020603050405020304" pitchFamily="18" charset="0"/>
                <a:cs typeface="Times New Roman" panose="02020603050405020304" pitchFamily="18" charset="0"/>
              </a:rPr>
              <a:t>GST Rates on Textiles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979714"/>
            <a:ext cx="10697248" cy="5250872"/>
          </a:xfrm>
        </p:spPr>
      </p:pic>
    </p:spTree>
    <p:extLst>
      <p:ext uri="{BB962C8B-B14F-4D97-AF65-F5344CB8AC3E}">
        <p14:creationId xmlns:p14="http://schemas.microsoft.com/office/powerpoint/2010/main" val="1213052658"/>
      </p:ext>
    </p:extLst>
  </p:cSld>
  <p:clrMapOvr>
    <a:masterClrMapping/>
  </p:clrMapOvr>
  <p:transition spd="slow">
    <p:fade/>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807</TotalTime>
  <Words>2537</Words>
  <Application>Microsoft Office PowerPoint</Application>
  <PresentationFormat>Widescreen</PresentationFormat>
  <Paragraphs>366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Gallery</vt:lpstr>
      <vt:lpstr>PowerPoint Presentation</vt:lpstr>
      <vt:lpstr>PowerPoint Presentation</vt:lpstr>
      <vt:lpstr>PowerPoint Presentation</vt:lpstr>
      <vt:lpstr>Topics to be Covered in Today’s Session</vt:lpstr>
      <vt:lpstr>PowerPoint Presentation</vt:lpstr>
      <vt:lpstr>Let us understand more about this Industry with the help of a Textile Business </vt:lpstr>
      <vt:lpstr>PowerPoint Presentation</vt:lpstr>
      <vt:lpstr>PowerPoint Presentation</vt:lpstr>
      <vt:lpstr>GST Rates on Textiles</vt:lpstr>
      <vt:lpstr>Inversion in Textile Industry </vt:lpstr>
      <vt:lpstr>INVERTED DUTY STRUCTURE IN TEXTILE-STILL PROBLEM PERSISTS?? </vt:lpstr>
      <vt:lpstr>Section 54(3)</vt:lpstr>
      <vt:lpstr>PowerPoint Presentation</vt:lpstr>
      <vt:lpstr>PowerPoint Presentation</vt:lpstr>
      <vt:lpstr>PowerPoint Presentation</vt:lpstr>
      <vt:lpstr>Rule 89(5)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Job Work  &amp;  Textile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GST Retail Models</vt:lpstr>
      <vt:lpstr>PowerPoint Presentation</vt:lpstr>
      <vt:lpstr>Schedule I:- Supply Without Consideration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Promotion Schemes </vt:lpstr>
      <vt:lpstr>Defaced Samples </vt:lpstr>
      <vt:lpstr>Buy One Get one Free Offer </vt:lpstr>
      <vt:lpstr>PowerPoint Presentation</vt:lpstr>
      <vt:lpstr>PowerPoint Presentation</vt:lpstr>
      <vt:lpstr>   THANK YOU!  The views expressed are solely of the author and the content of this document is solely for information purpose and not to be construed as a professional advice. In cases where the reader has any legal issues, he/she must in all cases seek independent legal advice.   For any further query, contact Mr. Anup Kumar Luharuka  Contact no.: 9830299827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And Textile Industry </dc:title>
  <dc:creator>Neha Bhagat</dc:creator>
  <cp:lastModifiedBy>Dora D</cp:lastModifiedBy>
  <cp:revision>115</cp:revision>
  <dcterms:created xsi:type="dcterms:W3CDTF">2024-06-09T09:42:54Z</dcterms:created>
  <dcterms:modified xsi:type="dcterms:W3CDTF">2024-06-14T17:33:53Z</dcterms:modified>
</cp:coreProperties>
</file>